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9"/>
  </p:notesMasterIdLst>
  <p:sldIdLst>
    <p:sldId id="299" r:id="rId2"/>
    <p:sldId id="305" r:id="rId3"/>
    <p:sldId id="283" r:id="rId4"/>
    <p:sldId id="304" r:id="rId5"/>
    <p:sldId id="307" r:id="rId6"/>
    <p:sldId id="308" r:id="rId7"/>
    <p:sldId id="284" r:id="rId8"/>
    <p:sldId id="306" r:id="rId9"/>
    <p:sldId id="301" r:id="rId10"/>
    <p:sldId id="310" r:id="rId11"/>
    <p:sldId id="258" r:id="rId12"/>
    <p:sldId id="259" r:id="rId13"/>
    <p:sldId id="311" r:id="rId14"/>
    <p:sldId id="312" r:id="rId15"/>
    <p:sldId id="260" r:id="rId16"/>
    <p:sldId id="285" r:id="rId17"/>
    <p:sldId id="261" r:id="rId18"/>
    <p:sldId id="262" r:id="rId19"/>
    <p:sldId id="263" r:id="rId20"/>
    <p:sldId id="313" r:id="rId21"/>
    <p:sldId id="314" r:id="rId22"/>
    <p:sldId id="315" r:id="rId23"/>
    <p:sldId id="318" r:id="rId24"/>
    <p:sldId id="319" r:id="rId25"/>
    <p:sldId id="321" r:id="rId26"/>
    <p:sldId id="320" r:id="rId27"/>
    <p:sldId id="288" r:id="rId28"/>
    <p:sldId id="323" r:id="rId29"/>
    <p:sldId id="324" r:id="rId30"/>
    <p:sldId id="329" r:id="rId31"/>
    <p:sldId id="330" r:id="rId32"/>
    <p:sldId id="290" r:id="rId33"/>
    <p:sldId id="326" r:id="rId34"/>
    <p:sldId id="327" r:id="rId35"/>
    <p:sldId id="328" r:id="rId36"/>
    <p:sldId id="291" r:id="rId37"/>
    <p:sldId id="292" r:id="rId38"/>
    <p:sldId id="293" r:id="rId39"/>
    <p:sldId id="294" r:id="rId40"/>
    <p:sldId id="295" r:id="rId41"/>
    <p:sldId id="296" r:id="rId42"/>
    <p:sldId id="297" r:id="rId43"/>
    <p:sldId id="298" r:id="rId44"/>
    <p:sldId id="302" r:id="rId45"/>
    <p:sldId id="278" r:id="rId46"/>
    <p:sldId id="279"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4" d="100"/>
          <a:sy n="74" d="100"/>
        </p:scale>
        <p:origin x="-49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6B888-97E2-4566-82F6-B4E90733A735}" type="datetimeFigureOut">
              <a:rPr lang="en-US" smtClean="0"/>
              <a:t>8/16/2022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A203E-B411-45FF-B29C-39370BEE119E}" type="slidenum">
              <a:rPr lang="en-US" smtClean="0"/>
              <a:t>‹#›</a:t>
            </a:fld>
            <a:endParaRPr lang="en-US"/>
          </a:p>
        </p:txBody>
      </p:sp>
    </p:spTree>
    <p:extLst>
      <p:ext uri="{BB962C8B-B14F-4D97-AF65-F5344CB8AC3E}">
        <p14:creationId xmlns:p14="http://schemas.microsoft.com/office/powerpoint/2010/main" val="314330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AA7B49-FBDE-4184-BB28-F301FCD60C39}" type="slidenum">
              <a:rPr lang="en-US" smtClean="0"/>
              <a:t>2</a:t>
            </a:fld>
            <a:endParaRPr lang="en-US"/>
          </a:p>
        </p:txBody>
      </p:sp>
    </p:spTree>
    <p:extLst>
      <p:ext uri="{BB962C8B-B14F-4D97-AF65-F5344CB8AC3E}">
        <p14:creationId xmlns:p14="http://schemas.microsoft.com/office/powerpoint/2010/main" val="71725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AA7B49-FBDE-4184-BB28-F301FCD60C39}" type="slidenum">
              <a:rPr lang="en-US" smtClean="0"/>
              <a:t>4</a:t>
            </a:fld>
            <a:endParaRPr lang="en-US"/>
          </a:p>
        </p:txBody>
      </p:sp>
    </p:spTree>
    <p:extLst>
      <p:ext uri="{BB962C8B-B14F-4D97-AF65-F5344CB8AC3E}">
        <p14:creationId xmlns:p14="http://schemas.microsoft.com/office/powerpoint/2010/main" val="235108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AA7B49-FBDE-4184-BB28-F301FCD60C39}" type="slidenum">
              <a:rPr lang="en-US" smtClean="0"/>
              <a:t>5</a:t>
            </a:fld>
            <a:endParaRPr lang="en-US"/>
          </a:p>
        </p:txBody>
      </p:sp>
    </p:spTree>
    <p:extLst>
      <p:ext uri="{BB962C8B-B14F-4D97-AF65-F5344CB8AC3E}">
        <p14:creationId xmlns:p14="http://schemas.microsoft.com/office/powerpoint/2010/main" val="4196566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AA7B49-FBDE-4184-BB28-F301FCD60C39}" type="slidenum">
              <a:rPr lang="en-US" smtClean="0"/>
              <a:t>8</a:t>
            </a:fld>
            <a:endParaRPr lang="en-US"/>
          </a:p>
        </p:txBody>
      </p:sp>
    </p:spTree>
    <p:extLst>
      <p:ext uri="{BB962C8B-B14F-4D97-AF65-F5344CB8AC3E}">
        <p14:creationId xmlns:p14="http://schemas.microsoft.com/office/powerpoint/2010/main" val="1270814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AA7B49-FBDE-4184-BB28-F301FCD60C39}" type="slidenum">
              <a:rPr lang="en-US" smtClean="0"/>
              <a:t>44</a:t>
            </a:fld>
            <a:endParaRPr lang="en-US"/>
          </a:p>
        </p:txBody>
      </p:sp>
    </p:spTree>
    <p:extLst>
      <p:ext uri="{BB962C8B-B14F-4D97-AF65-F5344CB8AC3E}">
        <p14:creationId xmlns:p14="http://schemas.microsoft.com/office/powerpoint/2010/main" val="95752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291081-FAD8-4D5B-9F85-A9E82C72A265}" type="slidenum">
              <a:rPr lang="en-SG" smtClean="0"/>
              <a:t>47</a:t>
            </a:fld>
            <a:endParaRPr lang="en-SG"/>
          </a:p>
        </p:txBody>
      </p:sp>
    </p:spTree>
    <p:extLst>
      <p:ext uri="{BB962C8B-B14F-4D97-AF65-F5344CB8AC3E}">
        <p14:creationId xmlns:p14="http://schemas.microsoft.com/office/powerpoint/2010/main" val="291323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D9CFEE-3ED7-4F62-92BC-84B9259524EA}"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2570997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D9CFEE-3ED7-4F62-92BC-84B9259524EA}"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875412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D9CFEE-3ED7-4F62-92BC-84B9259524EA}"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4245534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screen"/>
          <a:stretch>
            <a:fillRect/>
          </a:stretch>
        </p:blipFill>
        <p:spPr>
          <a:xfrm>
            <a:off x="0" y="0"/>
            <a:ext cx="12192000" cy="6858000"/>
          </a:xfrm>
          <a:prstGeom prst="rect">
            <a:avLst/>
          </a:prstGeom>
        </p:spPr>
      </p:pic>
      <p:sp>
        <p:nvSpPr>
          <p:cNvPr id="3" name="矩形 2"/>
          <p:cNvSpPr/>
          <p:nvPr userDrawn="1"/>
        </p:nvSpPr>
        <p:spPr>
          <a:xfrm>
            <a:off x="511320" y="486250"/>
            <a:ext cx="11169359" cy="5885500"/>
          </a:xfrm>
          <a:prstGeom prst="rect">
            <a:avLst/>
          </a:prstGeom>
          <a:solidFill>
            <a:schemeClr val="bg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chemeClr val="tx1">
                  <a:lumMod val="95000"/>
                  <a:lumOff val="5000"/>
                </a:schemeClr>
              </a:solidFill>
              <a:latin typeface="KaiTi" panose="02010609060101010101" pitchFamily="49" charset="-122"/>
              <a:ea typeface="KaiTi" panose="02010609060101010101" pitchFamily="49" charset="-122"/>
              <a:sym typeface="KaiTi" panose="02010609060101010101" pitchFamily="49" charset="-122"/>
            </a:endParaRPr>
          </a:p>
        </p:txBody>
      </p:sp>
    </p:spTree>
    <p:extLst>
      <p:ext uri="{BB962C8B-B14F-4D97-AF65-F5344CB8AC3E}">
        <p14:creationId xmlns:p14="http://schemas.microsoft.com/office/powerpoint/2010/main" val="3205021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D9CFEE-3ED7-4F62-92BC-84B9259524EA}"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1269817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FD9CFEE-3ED7-4F62-92BC-84B9259524EA}"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2822146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D9CFEE-3ED7-4F62-92BC-84B9259524EA}"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852465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D9CFEE-3ED7-4F62-92BC-84B9259524EA}" type="datetimeFigureOut">
              <a:rPr lang="en-US" smtClean="0"/>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2815138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D9CFEE-3ED7-4F62-92BC-84B9259524EA}" type="datetimeFigureOut">
              <a:rPr lang="en-US" smtClean="0"/>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3274368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D9CFEE-3ED7-4F62-92BC-84B9259524EA}" type="datetimeFigureOut">
              <a:rPr lang="en-US" smtClean="0"/>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1386835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D9CFEE-3ED7-4F62-92BC-84B9259524EA}"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286006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D9CFEE-3ED7-4F62-92BC-84B9259524EA}"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8812A-732C-4F6F-9739-474FE5BA4751}" type="slidenum">
              <a:rPr lang="en-US" smtClean="0"/>
              <a:t>‹#›</a:t>
            </a:fld>
            <a:endParaRPr lang="en-US"/>
          </a:p>
        </p:txBody>
      </p:sp>
    </p:spTree>
    <p:extLst>
      <p:ext uri="{BB962C8B-B14F-4D97-AF65-F5344CB8AC3E}">
        <p14:creationId xmlns:p14="http://schemas.microsoft.com/office/powerpoint/2010/main" val="2475705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D9CFEE-3ED7-4F62-92BC-84B9259524EA}" type="datetimeFigureOut">
              <a:rPr lang="en-US" smtClean="0"/>
              <a:t>8/16/2022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8812A-732C-4F6F-9739-474FE5BA4751}" type="slidenum">
              <a:rPr lang="en-US" smtClean="0"/>
              <a:t>‹#›</a:t>
            </a:fld>
            <a:endParaRPr lang="en-US"/>
          </a:p>
        </p:txBody>
      </p:sp>
    </p:spTree>
    <p:extLst>
      <p:ext uri="{BB962C8B-B14F-4D97-AF65-F5344CB8AC3E}">
        <p14:creationId xmlns:p14="http://schemas.microsoft.com/office/powerpoint/2010/main" val="625070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image" Target="../media/image52.png"/><Relationship Id="rId12" Type="http://schemas.openxmlformats.org/officeDocument/2006/relationships/image" Target="../media/image55.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1.png"/><Relationship Id="rId11" Type="http://schemas.openxmlformats.org/officeDocument/2006/relationships/slide" Target="slide3.xml"/><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jpeg"/><Relationship Id="rId9"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61.png"/><Relationship Id="rId12" Type="http://schemas.openxmlformats.org/officeDocument/2006/relationships/slide" Target="slide43.xml"/><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slide" Target="slide11.xml"/><Relationship Id="rId5" Type="http://schemas.openxmlformats.org/officeDocument/2006/relationships/image" Target="../media/image59.png"/><Relationship Id="rId10" Type="http://schemas.openxmlformats.org/officeDocument/2006/relationships/slide" Target="slide41.xml"/><Relationship Id="rId4" Type="http://schemas.openxmlformats.org/officeDocument/2006/relationships/image" Target="../media/image54.png"/><Relationship Id="rId9" Type="http://schemas.openxmlformats.org/officeDocument/2006/relationships/slide" Target="slide40.xml"/><Relationship Id="rId14" Type="http://schemas.openxmlformats.org/officeDocument/2006/relationships/slide" Target="slide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jp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0.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74" name="WordArt 2"/>
          <p:cNvSpPr>
            <a:spLocks noChangeArrowheads="1" noChangeShapeType="1" noTextEdit="1"/>
          </p:cNvSpPr>
          <p:nvPr/>
        </p:nvSpPr>
        <p:spPr bwMode="auto">
          <a:xfrm>
            <a:off x="2057400" y="1524000"/>
            <a:ext cx="8229600" cy="4114800"/>
          </a:xfrm>
          <a:prstGeom prst="rect">
            <a:avLst/>
          </a:prstGeom>
        </p:spPr>
        <p:txBody>
          <a:bodyPr wrap="none" fromWordArt="1">
            <a:prstTxWarp prst="textDoubleWave1">
              <a:avLst>
                <a:gd name="adj1" fmla="val 6500"/>
                <a:gd name="adj2" fmla="val 0"/>
              </a:avLst>
            </a:prstTxWarp>
          </a:bodyPr>
          <a:lstStyle/>
          <a:p>
            <a:pPr algn="ctr"/>
            <a:endParaRPr lang="en-US" sz="3600" kern="10" spc="-360">
              <a:ln w="12700">
                <a:solidFill>
                  <a:srgbClr val="FFFF00"/>
                </a:solidFill>
                <a:round/>
                <a:headEnd/>
                <a:tailEnd/>
              </a:ln>
              <a:solidFill>
                <a:srgbClr val="66FF33"/>
              </a:solidFill>
              <a:effectLst>
                <a:outerShdw dist="125724" dir="18900000" algn="ctr" rotWithShape="0">
                  <a:srgbClr val="000099"/>
                </a:outerShdw>
              </a:effectLst>
            </a:endParaRPr>
          </a:p>
        </p:txBody>
      </p:sp>
      <p:sp>
        <p:nvSpPr>
          <p:cNvPr id="3075" name="Text Box 4"/>
          <p:cNvSpPr txBox="1">
            <a:spLocks noChangeArrowheads="1"/>
          </p:cNvSpPr>
          <p:nvPr/>
        </p:nvSpPr>
        <p:spPr bwMode="auto">
          <a:xfrm>
            <a:off x="4724400" y="5638801"/>
            <a:ext cx="5562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50000"/>
              </a:spcBef>
              <a:buFontTx/>
              <a:buNone/>
            </a:pPr>
            <a:endParaRPr lang="en-US" b="1">
              <a:solidFill>
                <a:srgbClr val="8C07F9"/>
              </a:solidFill>
              <a:latin typeface=".VnTime" panose="020B7200000000000000" pitchFamily="34" charset="0"/>
            </a:endParaRPr>
          </a:p>
        </p:txBody>
      </p:sp>
      <p:sp>
        <p:nvSpPr>
          <p:cNvPr id="8" name="Rectangle 7"/>
          <p:cNvSpPr/>
          <p:nvPr/>
        </p:nvSpPr>
        <p:spPr>
          <a:xfrm>
            <a:off x="76200" y="533039"/>
            <a:ext cx="12192000" cy="1938992"/>
          </a:xfrm>
          <a:prstGeom prst="rect">
            <a:avLst/>
          </a:prstGeom>
          <a:solidFill>
            <a:srgbClr val="FFFF00"/>
          </a:solidFill>
        </p:spPr>
        <p:txBody>
          <a:bodyPr wrap="square">
            <a:spAutoFit/>
          </a:bodyPr>
          <a:lstStyle/>
          <a:p>
            <a:pPr algn="ctr" eaLnBrk="1" hangingPunct="1">
              <a:defRPr/>
            </a:pPr>
            <a:r>
              <a:rPr lang="en-US"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BÀI </a:t>
            </a:r>
            <a:r>
              <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GIẢNG </a:t>
            </a:r>
            <a:r>
              <a:rPr lang="en-US"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MÔN </a:t>
            </a:r>
            <a:r>
              <a:rPr lang="vi-VN"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KHTN</a:t>
            </a:r>
            <a:r>
              <a:rPr lang="en-US"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 7</a:t>
            </a:r>
            <a:r>
              <a:rPr lang="vi-VN"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 </a:t>
            </a:r>
            <a:endParaRPr lang="en-US"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endParaRPr>
          </a:p>
          <a:p>
            <a:pPr algn="ctr" eaLnBrk="1" hangingPunct="1">
              <a:defRPr/>
            </a:pPr>
            <a:r>
              <a:rPr lang="vi-VN"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a:t>
            </a:r>
            <a:r>
              <a:rPr lang="en-US" sz="6000" b="1" dirty="0" err="1"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SINH</a:t>
            </a:r>
            <a:r>
              <a:rPr lang="en-US"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 </a:t>
            </a:r>
            <a:r>
              <a:rPr lang="en-US" sz="6000" b="1" dirty="0" err="1"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HỌC</a:t>
            </a:r>
            <a:r>
              <a:rPr lang="vi-VN" sz="6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 </a:t>
            </a:r>
            <a:endPar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5087630" y="3194320"/>
            <a:ext cx="5804140" cy="1219200"/>
          </a:xfrm>
        </p:spPr>
        <p:txBody>
          <a:bodyPr/>
          <a:lstStyle/>
          <a:p>
            <a:pPr algn="just">
              <a:defRPr/>
            </a:pPr>
            <a:r>
              <a:rPr lang="en-US" b="1" dirty="0" smtClean="0">
                <a:solidFill>
                  <a:schemeClr val="tx2">
                    <a:lumMod val="50000"/>
                  </a:schemeClr>
                </a:solidFill>
                <a:latin typeface="Times New Roman" panose="02020603050405020304" pitchFamily="18" charset="0"/>
                <a:cs typeface="Times New Roman" panose="02020603050405020304" pitchFamily="18" charset="0"/>
              </a:rPr>
              <a:t>GV: TRẦN THỊ BẢO LÂM</a:t>
            </a:r>
            <a:endParaRPr lang="en-US" b="1"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358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7851"/>
            <a:ext cx="12191999" cy="6866086"/>
          </a:xfrm>
          <a:prstGeom prst="rect">
            <a:avLst/>
          </a:prstGeom>
        </p:spPr>
        <p:style>
          <a:lnRef idx="2">
            <a:schemeClr val="dk1"/>
          </a:lnRef>
          <a:fillRef idx="1">
            <a:schemeClr val="lt1"/>
          </a:fillRef>
          <a:effectRef idx="0">
            <a:schemeClr val="dk1"/>
          </a:effectRef>
          <a:fontRef idx="minor">
            <a:schemeClr val="dk1"/>
          </a:fontRef>
        </p:style>
      </p:pic>
      <p:sp>
        <p:nvSpPr>
          <p:cNvPr id="4" name="Rectangle 3"/>
          <p:cNvSpPr/>
          <p:nvPr/>
        </p:nvSpPr>
        <p:spPr>
          <a:xfrm>
            <a:off x="6514349" y="1539418"/>
            <a:ext cx="5416506" cy="954107"/>
          </a:xfrm>
          <a:prstGeom prst="rect">
            <a:avLst/>
          </a:prstGeom>
          <a:solidFill>
            <a:schemeClr val="bg1">
              <a:lumMod val="95000"/>
            </a:schemeClr>
          </a:solidFill>
        </p:spPr>
        <p:txBody>
          <a:bodyPr wrap="square">
            <a:spAutoFit/>
          </a:bodyPr>
          <a:lstStyle/>
          <a:p>
            <a:r>
              <a:rPr lang="en-US" sz="2800" b="1" i="1" dirty="0" err="1" smtClean="0">
                <a:solidFill>
                  <a:srgbClr val="C00000"/>
                </a:solidFill>
                <a:latin typeface="Times New Roman" panose="02020603050405020304" pitchFamily="18" charset="0"/>
                <a:ea typeface="Times New Roman" panose="02020603050405020304" pitchFamily="18" charset="0"/>
              </a:rPr>
              <a:t>Quan</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sát</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hình</a:t>
            </a:r>
            <a:r>
              <a:rPr lang="en-US" sz="2800" b="1" i="1" dirty="0" smtClean="0">
                <a:solidFill>
                  <a:srgbClr val="C00000"/>
                </a:solidFill>
                <a:latin typeface="Times New Roman" panose="02020603050405020304" pitchFamily="18" charset="0"/>
                <a:ea typeface="Times New Roman" panose="02020603050405020304" pitchFamily="18" charset="0"/>
              </a:rPr>
              <a:t> 24.1 </a:t>
            </a:r>
            <a:r>
              <a:rPr lang="en-US" sz="2800" b="1" i="1" dirty="0" err="1" smtClean="0">
                <a:solidFill>
                  <a:srgbClr val="C00000"/>
                </a:solidFill>
                <a:latin typeface="Times New Roman" panose="02020603050405020304" pitchFamily="18" charset="0"/>
                <a:ea typeface="Times New Roman" panose="02020603050405020304" pitchFamily="18" charset="0"/>
              </a:rPr>
              <a:t>và</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hoàn</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thành</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phiếu</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học</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tập</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trong</a:t>
            </a:r>
            <a:r>
              <a:rPr lang="en-US" sz="2800" b="1" i="1" dirty="0" smtClean="0">
                <a:solidFill>
                  <a:srgbClr val="C00000"/>
                </a:solidFill>
                <a:latin typeface="Times New Roman" panose="02020603050405020304" pitchFamily="18" charset="0"/>
                <a:ea typeface="Times New Roman" panose="02020603050405020304" pitchFamily="18" charset="0"/>
              </a:rPr>
              <a:t> 2 </a:t>
            </a:r>
            <a:r>
              <a:rPr lang="en-US" sz="2800" b="1" i="1" dirty="0" err="1" smtClean="0">
                <a:solidFill>
                  <a:srgbClr val="C00000"/>
                </a:solidFill>
                <a:latin typeface="Times New Roman" panose="02020603050405020304" pitchFamily="18" charset="0"/>
                <a:ea typeface="Times New Roman" panose="02020603050405020304" pitchFamily="18" charset="0"/>
              </a:rPr>
              <a:t>phút</a:t>
            </a:r>
            <a:r>
              <a:rPr lang="en-US" sz="2800" b="1" i="1" dirty="0" smtClean="0">
                <a:solidFill>
                  <a:srgbClr val="C00000"/>
                </a:solidFill>
                <a:latin typeface="Times New Roman" panose="02020603050405020304" pitchFamily="18" charset="0"/>
                <a:ea typeface="Times New Roman" panose="02020603050405020304" pitchFamily="18" charset="0"/>
              </a:rPr>
              <a:t>:</a:t>
            </a:r>
            <a:endParaRPr lang="en-US" sz="2800" b="1" dirty="0">
              <a:solidFill>
                <a:srgbClr val="C00000"/>
              </a:solidFill>
            </a:endParaRPr>
          </a:p>
        </p:txBody>
      </p:sp>
      <p:sp>
        <p:nvSpPr>
          <p:cNvPr id="8" name="Snip Diagonal Corner Rectangle 7"/>
          <p:cNvSpPr/>
          <p:nvPr/>
        </p:nvSpPr>
        <p:spPr>
          <a:xfrm>
            <a:off x="101601" y="27851"/>
            <a:ext cx="12090399" cy="1136522"/>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571500" lvl="0" indent="-571500" algn="ctr">
              <a:lnSpc>
                <a:spcPct val="70000"/>
              </a:lnSpc>
              <a:spcBef>
                <a:spcPts val="600"/>
              </a:spcBef>
              <a:spcAft>
                <a:spcPts val="600"/>
              </a:spcAft>
              <a:buAutoNum type="romanUcPeriod"/>
            </a:pPr>
            <a:r>
              <a:rPr lang="en-US" sz="2800" b="1"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NƯỚC ĐỐI VỚI CƠ THỂ SINH VẬT</a:t>
            </a:r>
          </a:p>
          <a:p>
            <a:pPr lvl="0">
              <a:lnSpc>
                <a:spcPct val="70000"/>
              </a:lnSpc>
              <a:spcBef>
                <a:spcPts val="600"/>
              </a:spcBef>
              <a:spcAft>
                <a:spcPts val="600"/>
              </a:spcAft>
            </a:pP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1.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Thành</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phần</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hóa</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cấu</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trúc</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nước</a:t>
            </a:r>
            <a:endPar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8346142" y="2904033"/>
            <a:ext cx="3953967" cy="3953967"/>
          </a:xfrm>
          <a:prstGeom prst="rect">
            <a:avLst/>
          </a:prstGeom>
        </p:spPr>
      </p:pic>
      <p:pic>
        <p:nvPicPr>
          <p:cNvPr id="13" name="Picture 12"/>
          <p:cNvPicPr>
            <a:picLocks noChangeAspect="1"/>
          </p:cNvPicPr>
          <p:nvPr/>
        </p:nvPicPr>
        <p:blipFill>
          <a:blip r:embed="rId4"/>
          <a:stretch>
            <a:fillRect/>
          </a:stretch>
        </p:blipFill>
        <p:spPr>
          <a:xfrm>
            <a:off x="5660818" y="5473957"/>
            <a:ext cx="3054361" cy="76816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6031" y="2868571"/>
            <a:ext cx="2883934" cy="2569924"/>
          </a:xfrm>
          <a:prstGeom prst="rect">
            <a:avLst/>
          </a:prstGeom>
        </p:spPr>
      </p:pic>
      <p:sp>
        <p:nvSpPr>
          <p:cNvPr id="15" name="Left Arrow 14"/>
          <p:cNvSpPr/>
          <p:nvPr/>
        </p:nvSpPr>
        <p:spPr>
          <a:xfrm>
            <a:off x="8352232" y="4118571"/>
            <a:ext cx="1380132" cy="1085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01601" y="2266682"/>
            <a:ext cx="5261573" cy="42579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latin typeface="Times New Roman" panose="02020603050405020304" pitchFamily="18" charset="0"/>
                <a:cs typeface="Times New Roman" panose="02020603050405020304" pitchFamily="18" charset="0"/>
              </a:rPr>
              <a:t>PHIẾU HỌC TẬP</a:t>
            </a:r>
          </a:p>
          <a:p>
            <a:pPr algn="ct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sz="2000" dirty="0" smtClean="0">
                <a:latin typeface="Times New Roman" panose="02020603050405020304" pitchFamily="18" charset="0"/>
                <a:cs typeface="Times New Roman" panose="02020603050405020304" pitchFamily="18" charset="0"/>
              </a:rPr>
              <a:t>Cho </a:t>
            </a:r>
            <a:r>
              <a:rPr lang="en-US" sz="2000" dirty="0" err="1" smtClean="0">
                <a:latin typeface="Times New Roman" panose="02020603050405020304" pitchFamily="18" charset="0"/>
                <a:cs typeface="Times New Roman" panose="02020603050405020304" pitchFamily="18" charset="0"/>
              </a:rPr>
              <a:t>biết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thành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hóa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học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cấu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trúc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một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nước</a:t>
            </a:r>
            <a:r>
              <a:rPr lang="en-US" sz="2000" dirty="0" smtClean="0">
                <a:latin typeface="Times New Roman" panose="02020603050405020304" pitchFamily="18" charset="0"/>
                <a:cs typeface="Times New Roman" panose="02020603050405020304" pitchFamily="18" charset="0"/>
              </a:rPr>
              <a:t>:</a:t>
            </a:r>
          </a:p>
          <a:p>
            <a:pPr algn="ctr"/>
            <a:r>
              <a:rPr lang="en-US" dirty="0" smtClean="0">
                <a:latin typeface="Times New Roman" panose="02020603050405020304" pitchFamily="18" charset="0"/>
                <a:cs typeface="Times New Roman" panose="02020603050405020304" pitchFamily="18" charset="0"/>
              </a:rPr>
              <a:t>……………………………………………………………………………………………………………………………………………………………………………………………………………………………………………………………………………………………………………………………………..……………………………………………..</a:t>
            </a:r>
          </a:p>
          <a:p>
            <a:pPr algn="ct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Lắp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ráp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mô</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hình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nước</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19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896" y="-8086"/>
            <a:ext cx="12191999" cy="6866086"/>
          </a:xfrm>
          <a:prstGeom prst="rect">
            <a:avLst/>
          </a:prstGeom>
        </p:spPr>
      </p:pic>
      <p:sp>
        <p:nvSpPr>
          <p:cNvPr id="2" name="Rectangle 1"/>
          <p:cNvSpPr/>
          <p:nvPr/>
        </p:nvSpPr>
        <p:spPr>
          <a:xfrm>
            <a:off x="102870" y="91440"/>
            <a:ext cx="8549640" cy="674031"/>
          </a:xfrm>
          <a:prstGeom prst="rect">
            <a:avLst/>
          </a:prstGeom>
        </p:spPr>
        <p:txBody>
          <a:bodyPr wrap="square">
            <a:spAutoFit/>
          </a:bodyPr>
          <a:lstStyle/>
          <a:p>
            <a:pPr algn="just">
              <a:lnSpc>
                <a:spcPct val="135000"/>
              </a:lnSpc>
              <a:spcBef>
                <a:spcPts val="600"/>
              </a:spcBef>
              <a:spcAft>
                <a:spcPts val="600"/>
              </a:spcAft>
            </a:pP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I.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hóa</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học</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cấu</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trúc</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ea typeface="Times New Roman" panose="02020603050405020304" pitchFamily="18" charset="0"/>
                <a:cs typeface="Times New Roman" panose="02020603050405020304" pitchFamily="18" charset="0"/>
              </a:rPr>
              <a:t>nước</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627215" y="2090682"/>
            <a:ext cx="5631265" cy="3000821"/>
          </a:xfrm>
          <a:prstGeom prst="rect">
            <a:avLst/>
          </a:prstGeom>
        </p:spPr>
        <p:txBody>
          <a:bodyPr wrap="square">
            <a:spAutoFit/>
          </a:bodyPr>
          <a:lstStyle/>
          <a:p>
            <a:pPr algn="just">
              <a:lnSpc>
                <a:spcPct val="135000"/>
              </a:lnSpc>
              <a:spcBef>
                <a:spcPts val="600"/>
              </a:spcBef>
              <a:spcAft>
                <a:spcPts val="600"/>
              </a:spcAf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học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trúc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hai</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H,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O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dạng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gấp</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khúc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học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H</a:t>
            </a:r>
            <a:r>
              <a:rPr lang="en-US" sz="2800"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O.</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627215" y="1586156"/>
            <a:ext cx="424541" cy="407856"/>
          </a:xfrm>
          <a:prstGeom prst="rect">
            <a:avLst/>
          </a:prstGeom>
        </p:spPr>
      </p:pic>
      <p:sp>
        <p:nvSpPr>
          <p:cNvPr id="8" name="Snip Diagonal Corner Rectangle 7"/>
          <p:cNvSpPr/>
          <p:nvPr/>
        </p:nvSpPr>
        <p:spPr>
          <a:xfrm>
            <a:off x="0" y="22577"/>
            <a:ext cx="12090399" cy="1136522"/>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571500" lvl="0" indent="-571500" algn="ctr">
              <a:lnSpc>
                <a:spcPct val="70000"/>
              </a:lnSpc>
              <a:spcBef>
                <a:spcPts val="600"/>
              </a:spcBef>
              <a:spcAft>
                <a:spcPts val="600"/>
              </a:spcAft>
              <a:buAutoNum type="romanUcPeriod"/>
            </a:pPr>
            <a:r>
              <a:rPr lang="en-US" sz="2800" b="1"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NƯỚC ĐỐI VỚI CƠ THỂ SINH VẬT</a:t>
            </a:r>
          </a:p>
          <a:p>
            <a:pPr lvl="0">
              <a:lnSpc>
                <a:spcPct val="70000"/>
              </a:lnSpc>
              <a:spcBef>
                <a:spcPts val="600"/>
              </a:spcBef>
              <a:spcAft>
                <a:spcPts val="600"/>
              </a:spcAft>
            </a:pP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1.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Thành</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phần</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hóa</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cấu</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trúc</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nước</a:t>
            </a:r>
            <a:endPar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7099" y="1586156"/>
            <a:ext cx="4126955" cy="3677602"/>
          </a:xfrm>
          <a:prstGeom prst="rect">
            <a:avLst/>
          </a:prstGeom>
        </p:spPr>
      </p:pic>
      <p:sp>
        <p:nvSpPr>
          <p:cNvPr id="11" name="Rectangle 10"/>
          <p:cNvSpPr/>
          <p:nvPr/>
        </p:nvSpPr>
        <p:spPr>
          <a:xfrm>
            <a:off x="8116626" y="5433157"/>
            <a:ext cx="2984963" cy="5889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smtClean="0">
                <a:latin typeface="Times New Roman" panose="02020603050405020304" pitchFamily="18" charset="0"/>
                <a:cs typeface="Times New Roman" panose="02020603050405020304" pitchFamily="18" charset="0"/>
              </a:rPr>
              <a:t>Hình</a:t>
            </a:r>
            <a:r>
              <a:rPr lang="en-US" b="1" dirty="0" smtClean="0">
                <a:latin typeface="Times New Roman" panose="02020603050405020304" pitchFamily="18" charset="0"/>
                <a:cs typeface="Times New Roman" panose="02020603050405020304" pitchFamily="18" charset="0"/>
              </a:rPr>
              <a:t> 24.1. </a:t>
            </a:r>
            <a:r>
              <a:rPr lang="en-US" b="1" dirty="0" err="1" smtClean="0">
                <a:latin typeface="Times New Roman" panose="02020603050405020304" pitchFamily="18" charset="0"/>
                <a:cs typeface="Times New Roman" panose="02020603050405020304" pitchFamily="18" charset="0"/>
              </a:rPr>
              <a:t>Mô</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cấu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trúc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của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tử</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nước</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28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086"/>
            <a:ext cx="12191999" cy="6866086"/>
          </a:xfrm>
          <a:prstGeom prst="rect">
            <a:avLst/>
          </a:prstGeom>
        </p:spPr>
      </p:pic>
      <p:sp>
        <p:nvSpPr>
          <p:cNvPr id="4" name="Rectangle 3"/>
          <p:cNvSpPr/>
          <p:nvPr/>
        </p:nvSpPr>
        <p:spPr>
          <a:xfrm>
            <a:off x="6698067" y="3203707"/>
            <a:ext cx="4728530" cy="2062103"/>
          </a:xfrm>
          <a:prstGeom prst="rect">
            <a:avLst/>
          </a:prstGeom>
        </p:spPr>
        <p:txBody>
          <a:bodyPr wrap="square">
            <a:spAutoFit/>
          </a:bodyPr>
          <a:lstStyle/>
          <a:p>
            <a:pPr algn="just"/>
            <a:r>
              <a:rPr lang="en-US" sz="3200" b="1" dirty="0" err="1">
                <a:latin typeface="Times New Roman" panose="02020603050405020304" pitchFamily="18" charset="0"/>
                <a:ea typeface="Times New Roman" panose="02020603050405020304" pitchFamily="18" charset="0"/>
              </a:rPr>
              <a:t>Nước</a:t>
            </a:r>
            <a:r>
              <a:rPr lang="en-US" sz="3200" b="1" dirty="0">
                <a:latin typeface="Times New Roman" panose="02020603050405020304" pitchFamily="18" charset="0"/>
                <a:ea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rPr>
              <a:t>là</a:t>
            </a:r>
            <a:r>
              <a:rPr lang="en-US" sz="3200" b="1" dirty="0">
                <a:latin typeface="Times New Roman" panose="02020603050405020304" pitchFamily="18" charset="0"/>
                <a:ea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rPr>
              <a:t>chất</a:t>
            </a:r>
            <a:r>
              <a:rPr lang="en-US" sz="3200" b="1" dirty="0">
                <a:latin typeface="Times New Roman" panose="02020603050405020304" pitchFamily="18" charset="0"/>
                <a:ea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rPr>
              <a:t>lỏng</a:t>
            </a:r>
            <a:r>
              <a:rPr lang="en-US" sz="3200" b="1" dirty="0">
                <a:latin typeface="Times New Roman" panose="02020603050405020304" pitchFamily="18" charset="0"/>
                <a:ea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rPr>
              <a:t>không</a:t>
            </a:r>
            <a:r>
              <a:rPr lang="en-US" sz="3200" b="1" dirty="0">
                <a:latin typeface="Times New Roman" panose="02020603050405020304" pitchFamily="18" charset="0"/>
                <a:ea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rPr>
              <a:t>màu</a:t>
            </a:r>
            <a:r>
              <a:rPr lang="en-US" sz="3200" b="1" dirty="0">
                <a:latin typeface="Times New Roman" panose="02020603050405020304" pitchFamily="18" charset="0"/>
                <a:ea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rPr>
              <a:t>không</a:t>
            </a:r>
            <a:r>
              <a:rPr lang="en-US" sz="3200" b="1" dirty="0">
                <a:latin typeface="Times New Roman" panose="02020603050405020304" pitchFamily="18" charset="0"/>
                <a:ea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rPr>
              <a:t>mùi</a:t>
            </a:r>
            <a:r>
              <a:rPr lang="en-US" sz="3200" b="1" dirty="0">
                <a:latin typeface="Times New Roman" panose="02020603050405020304" pitchFamily="18" charset="0"/>
                <a:ea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rPr>
              <a:t>không</a:t>
            </a:r>
            <a:r>
              <a:rPr lang="en-US" sz="3200" b="1" dirty="0">
                <a:latin typeface="Times New Roman" panose="02020603050405020304" pitchFamily="18" charset="0"/>
                <a:ea typeface="Times New Roman" panose="02020603050405020304" pitchFamily="18" charset="0"/>
              </a:rPr>
              <a:t> </a:t>
            </a:r>
            <a:r>
              <a:rPr lang="en-US" sz="3200" b="1" dirty="0" err="1" smtClean="0">
                <a:latin typeface="Times New Roman" panose="02020603050405020304" pitchFamily="18" charset="0"/>
                <a:ea typeface="Times New Roman" panose="02020603050405020304" pitchFamily="18" charset="0"/>
              </a:rPr>
              <a:t>vị</a:t>
            </a:r>
            <a:r>
              <a:rPr lang="en-US" sz="3200" b="1" dirty="0" smtClean="0">
                <a:latin typeface="Times New Roman" panose="02020603050405020304" pitchFamily="18" charset="0"/>
                <a:ea typeface="Times New Roman" panose="02020603050405020304" pitchFamily="18" charset="0"/>
              </a:rPr>
              <a:t>, </a:t>
            </a:r>
            <a:r>
              <a:rPr lang="en-US" sz="3200" b="1" dirty="0" err="1" smtClean="0">
                <a:latin typeface="Times New Roman" panose="02020603050405020304" pitchFamily="18" charset="0"/>
                <a:ea typeface="Times New Roman" panose="02020603050405020304" pitchFamily="18" charset="0"/>
              </a:rPr>
              <a:t>không</a:t>
            </a:r>
            <a:r>
              <a:rPr lang="en-US" sz="3200" b="1" dirty="0" smtClean="0">
                <a:latin typeface="Times New Roman" panose="02020603050405020304" pitchFamily="18" charset="0"/>
                <a:ea typeface="Times New Roman" panose="02020603050405020304" pitchFamily="18" charset="0"/>
              </a:rPr>
              <a:t> </a:t>
            </a:r>
            <a:r>
              <a:rPr lang="en-US" sz="3200" b="1" dirty="0" err="1" smtClean="0">
                <a:latin typeface="Times New Roman" panose="02020603050405020304" pitchFamily="18" charset="0"/>
                <a:ea typeface="Times New Roman" panose="02020603050405020304" pitchFamily="18" charset="0"/>
              </a:rPr>
              <a:t>có</a:t>
            </a:r>
            <a:r>
              <a:rPr lang="en-US" sz="3200" b="1" dirty="0" smtClean="0">
                <a:latin typeface="Times New Roman" panose="02020603050405020304" pitchFamily="18" charset="0"/>
                <a:ea typeface="Times New Roman" panose="02020603050405020304" pitchFamily="18" charset="0"/>
              </a:rPr>
              <a:t> </a:t>
            </a:r>
            <a:r>
              <a:rPr lang="en-US" sz="3200" b="1" dirty="0" err="1" smtClean="0">
                <a:latin typeface="Times New Roman" panose="02020603050405020304" pitchFamily="18" charset="0"/>
                <a:ea typeface="Times New Roman" panose="02020603050405020304" pitchFamily="18" charset="0"/>
              </a:rPr>
              <a:t>hình</a:t>
            </a:r>
            <a:r>
              <a:rPr lang="en-US" sz="3200" b="1" dirty="0" smtClean="0">
                <a:latin typeface="Times New Roman" panose="02020603050405020304" pitchFamily="18" charset="0"/>
                <a:ea typeface="Times New Roman" panose="02020603050405020304" pitchFamily="18" charset="0"/>
              </a:rPr>
              <a:t> </a:t>
            </a:r>
            <a:r>
              <a:rPr lang="en-US" sz="3200" b="1" dirty="0" err="1" smtClean="0">
                <a:latin typeface="Times New Roman" panose="02020603050405020304" pitchFamily="18" charset="0"/>
                <a:ea typeface="Times New Roman" panose="02020603050405020304" pitchFamily="18" charset="0"/>
              </a:rPr>
              <a:t>dạng</a:t>
            </a:r>
            <a:r>
              <a:rPr lang="en-US" sz="3200" b="1" dirty="0" smtClean="0">
                <a:latin typeface="Times New Roman" panose="02020603050405020304" pitchFamily="18" charset="0"/>
                <a:ea typeface="Times New Roman" panose="02020603050405020304" pitchFamily="18" charset="0"/>
              </a:rPr>
              <a:t> </a:t>
            </a:r>
            <a:r>
              <a:rPr lang="en-US" sz="3200" b="1" dirty="0" err="1" smtClean="0">
                <a:latin typeface="Times New Roman" panose="02020603050405020304" pitchFamily="18" charset="0"/>
                <a:ea typeface="Times New Roman" panose="02020603050405020304" pitchFamily="18" charset="0"/>
              </a:rPr>
              <a:t>nhất</a:t>
            </a:r>
            <a:r>
              <a:rPr lang="en-US" sz="3200" b="1" dirty="0" smtClean="0">
                <a:latin typeface="Times New Roman" panose="02020603050405020304" pitchFamily="18" charset="0"/>
                <a:ea typeface="Times New Roman" panose="02020603050405020304" pitchFamily="18" charset="0"/>
              </a:rPr>
              <a:t> </a:t>
            </a:r>
            <a:r>
              <a:rPr lang="en-US" sz="3200" b="1" dirty="0" err="1" smtClean="0">
                <a:latin typeface="Times New Roman" panose="02020603050405020304" pitchFamily="18" charset="0"/>
                <a:ea typeface="Times New Roman" panose="02020603050405020304" pitchFamily="18" charset="0"/>
              </a:rPr>
              <a:t>định</a:t>
            </a:r>
            <a:r>
              <a:rPr lang="en-US" sz="3200" b="1" dirty="0" smtClean="0">
                <a:latin typeface="Times New Roman" panose="02020603050405020304" pitchFamily="18" charset="0"/>
                <a:ea typeface="Times New Roman" panose="02020603050405020304" pitchFamily="18" charset="0"/>
              </a:rPr>
              <a:t>.</a:t>
            </a:r>
            <a:endParaRPr lang="en-US" sz="3200" b="1" dirty="0"/>
          </a:p>
        </p:txBody>
      </p:sp>
      <p:pic>
        <p:nvPicPr>
          <p:cNvPr id="6" name="Picture 5"/>
          <p:cNvPicPr>
            <a:picLocks noChangeAspect="1"/>
          </p:cNvPicPr>
          <p:nvPr/>
        </p:nvPicPr>
        <p:blipFill>
          <a:blip r:embed="rId3"/>
          <a:stretch>
            <a:fillRect/>
          </a:stretch>
        </p:blipFill>
        <p:spPr>
          <a:xfrm rot="10800000" flipH="1">
            <a:off x="9210102" y="-8086"/>
            <a:ext cx="2981897" cy="1940642"/>
          </a:xfrm>
          <a:prstGeom prst="rect">
            <a:avLst/>
          </a:prstGeom>
        </p:spPr>
      </p:pic>
      <p:pic>
        <p:nvPicPr>
          <p:cNvPr id="7" name="Picture 6"/>
          <p:cNvPicPr>
            <a:picLocks noChangeAspect="1"/>
          </p:cNvPicPr>
          <p:nvPr/>
        </p:nvPicPr>
        <p:blipFill>
          <a:blip r:embed="rId4"/>
          <a:stretch>
            <a:fillRect/>
          </a:stretch>
        </p:blipFill>
        <p:spPr>
          <a:xfrm rot="10800000">
            <a:off x="0" y="0"/>
            <a:ext cx="2949526" cy="2134740"/>
          </a:xfrm>
          <a:prstGeom prst="rect">
            <a:avLst/>
          </a:prstGeom>
        </p:spPr>
      </p:pic>
      <p:sp>
        <p:nvSpPr>
          <p:cNvPr id="8" name="Rectangle 7"/>
          <p:cNvSpPr/>
          <p:nvPr/>
        </p:nvSpPr>
        <p:spPr>
          <a:xfrm>
            <a:off x="126350" y="1263065"/>
            <a:ext cx="12065649" cy="954107"/>
          </a:xfrm>
          <a:prstGeom prst="rect">
            <a:avLst/>
          </a:prstGeom>
          <a:solidFill>
            <a:schemeClr val="bg1">
              <a:lumMod val="95000"/>
            </a:schemeClr>
          </a:solidFill>
        </p:spPr>
        <p:txBody>
          <a:bodyPr wrap="square">
            <a:spAutoFit/>
          </a:bodyPr>
          <a:lstStyle/>
          <a:p>
            <a:r>
              <a:rPr lang="en-US" sz="2800" b="1" i="1" dirty="0" err="1">
                <a:solidFill>
                  <a:srgbClr val="C00000"/>
                </a:solidFill>
                <a:latin typeface="Times New Roman" panose="02020603050405020304" pitchFamily="18" charset="0"/>
                <a:ea typeface="Times New Roman" panose="02020603050405020304" pitchFamily="18" charset="0"/>
              </a:rPr>
              <a:t>Quan</a:t>
            </a:r>
            <a:r>
              <a:rPr lang="en-US" sz="2800" b="1" i="1" dirty="0">
                <a:solidFill>
                  <a:srgbClr val="C00000"/>
                </a:solidFill>
                <a:latin typeface="Times New Roman" panose="02020603050405020304" pitchFamily="18" charset="0"/>
                <a:ea typeface="Times New Roman" panose="02020603050405020304" pitchFamily="18" charset="0"/>
              </a:rPr>
              <a:t> </a:t>
            </a:r>
            <a:r>
              <a:rPr lang="en-US" sz="2800" b="1" i="1" dirty="0" err="1">
                <a:solidFill>
                  <a:srgbClr val="C00000"/>
                </a:solidFill>
                <a:latin typeface="Times New Roman" panose="02020603050405020304" pitchFamily="18" charset="0"/>
                <a:ea typeface="Times New Roman" panose="02020603050405020304" pitchFamily="18" charset="0"/>
              </a:rPr>
              <a:t>sát</a:t>
            </a:r>
            <a:r>
              <a:rPr lang="en-US" sz="2800" b="1" i="1" dirty="0">
                <a:solidFill>
                  <a:srgbClr val="C00000"/>
                </a:solidFill>
                <a:latin typeface="Times New Roman" panose="02020603050405020304" pitchFamily="18" charset="0"/>
                <a:ea typeface="Times New Roman" panose="02020603050405020304" pitchFamily="18" charset="0"/>
              </a:rPr>
              <a:t> </a:t>
            </a:r>
            <a:r>
              <a:rPr lang="en-US" sz="2800" b="1" i="1" dirty="0" err="1">
                <a:solidFill>
                  <a:srgbClr val="C00000"/>
                </a:solidFill>
                <a:latin typeface="Times New Roman" panose="02020603050405020304" pitchFamily="18" charset="0"/>
                <a:ea typeface="Times New Roman" panose="02020603050405020304" pitchFamily="18" charset="0"/>
              </a:rPr>
              <a:t>mẫu</a:t>
            </a:r>
            <a:r>
              <a:rPr lang="en-US" sz="2800" b="1" i="1" dirty="0">
                <a:solidFill>
                  <a:srgbClr val="C00000"/>
                </a:solidFill>
                <a:latin typeface="Times New Roman" panose="02020603050405020304" pitchFamily="18" charset="0"/>
                <a:ea typeface="Times New Roman" panose="02020603050405020304" pitchFamily="18" charset="0"/>
              </a:rPr>
              <a:t> </a:t>
            </a:r>
            <a:r>
              <a:rPr lang="en-US" sz="2800" b="1" i="1" dirty="0" err="1">
                <a:solidFill>
                  <a:srgbClr val="C00000"/>
                </a:solidFill>
                <a:latin typeface="Times New Roman" panose="02020603050405020304" pitchFamily="18" charset="0"/>
                <a:ea typeface="Times New Roman" panose="02020603050405020304" pitchFamily="18" charset="0"/>
              </a:rPr>
              <a:t>nước</a:t>
            </a:r>
            <a:r>
              <a:rPr lang="en-US" sz="2800" b="1" i="1" dirty="0">
                <a:solidFill>
                  <a:srgbClr val="C00000"/>
                </a:solidFill>
                <a:latin typeface="Times New Roman" panose="02020603050405020304" pitchFamily="18" charset="0"/>
                <a:ea typeface="Times New Roman" panose="02020603050405020304" pitchFamily="18" charset="0"/>
              </a:rPr>
              <a:t> </a:t>
            </a:r>
            <a:r>
              <a:rPr lang="en-US" sz="2800" b="1" i="1" dirty="0" err="1">
                <a:solidFill>
                  <a:srgbClr val="C00000"/>
                </a:solidFill>
                <a:latin typeface="Times New Roman" panose="02020603050405020304" pitchFamily="18" charset="0"/>
                <a:ea typeface="Times New Roman" panose="02020603050405020304" pitchFamily="18" charset="0"/>
              </a:rPr>
              <a:t>trong</a:t>
            </a:r>
            <a:r>
              <a:rPr lang="en-US" sz="2800" b="1" i="1" dirty="0">
                <a:solidFill>
                  <a:srgbClr val="C00000"/>
                </a:solidFill>
                <a:latin typeface="Times New Roman" panose="02020603050405020304" pitchFamily="18" charset="0"/>
                <a:ea typeface="Times New Roman" panose="02020603050405020304" pitchFamily="18" charset="0"/>
              </a:rPr>
              <a:t> </a:t>
            </a:r>
            <a:r>
              <a:rPr lang="en-US" sz="2800" b="1" i="1" dirty="0" err="1">
                <a:solidFill>
                  <a:srgbClr val="C00000"/>
                </a:solidFill>
                <a:latin typeface="Times New Roman" panose="02020603050405020304" pitchFamily="18" charset="0"/>
                <a:ea typeface="Times New Roman" panose="02020603050405020304" pitchFamily="18" charset="0"/>
              </a:rPr>
              <a:t>cốc</a:t>
            </a:r>
            <a:r>
              <a:rPr lang="en-US" sz="2800" b="1" i="1" dirty="0">
                <a:solidFill>
                  <a:srgbClr val="C00000"/>
                </a:solidFill>
                <a:latin typeface="Times New Roman" panose="02020603050405020304" pitchFamily="18" charset="0"/>
                <a:ea typeface="Times New Roman" panose="02020603050405020304" pitchFamily="18" charset="0"/>
              </a:rPr>
              <a:t> </a:t>
            </a:r>
            <a:r>
              <a:rPr lang="en-US" sz="2800" b="1" i="1" dirty="0" err="1">
                <a:solidFill>
                  <a:srgbClr val="C00000"/>
                </a:solidFill>
                <a:latin typeface="Times New Roman" panose="02020603050405020304" pitchFamily="18" charset="0"/>
                <a:ea typeface="Times New Roman" panose="02020603050405020304" pitchFamily="18" charset="0"/>
              </a:rPr>
              <a:t>thủy</a:t>
            </a:r>
            <a:r>
              <a:rPr lang="en-US" sz="2800" b="1" i="1" dirty="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tinh</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bằng</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kiến</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thức</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thực</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tế</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em</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hãy</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dự</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đoán</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tính</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chất</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của</a:t>
            </a:r>
            <a:r>
              <a:rPr lang="en-US" sz="2800" b="1" i="1" dirty="0" smtClean="0">
                <a:solidFill>
                  <a:srgbClr val="C00000"/>
                </a:solidFill>
                <a:latin typeface="Times New Roman" panose="02020603050405020304" pitchFamily="18" charset="0"/>
                <a:ea typeface="Times New Roman" panose="02020603050405020304" pitchFamily="18" charset="0"/>
              </a:rPr>
              <a:t> </a:t>
            </a:r>
            <a:r>
              <a:rPr lang="en-US" sz="2800" b="1" i="1" dirty="0" err="1" smtClean="0">
                <a:solidFill>
                  <a:srgbClr val="C00000"/>
                </a:solidFill>
                <a:latin typeface="Times New Roman" panose="02020603050405020304" pitchFamily="18" charset="0"/>
                <a:ea typeface="Times New Roman" panose="02020603050405020304" pitchFamily="18" charset="0"/>
              </a:rPr>
              <a:t>nước</a:t>
            </a:r>
            <a:r>
              <a:rPr lang="en-US" sz="2800" b="1" i="1" dirty="0" smtClean="0">
                <a:solidFill>
                  <a:srgbClr val="C00000"/>
                </a:solidFill>
                <a:latin typeface="Times New Roman" panose="02020603050405020304" pitchFamily="18" charset="0"/>
                <a:ea typeface="Times New Roman" panose="02020603050405020304" pitchFamily="18" charset="0"/>
              </a:rPr>
              <a:t>? </a:t>
            </a:r>
            <a:endParaRPr lang="en-US" sz="2800" b="1" dirty="0">
              <a:solidFill>
                <a:srgbClr val="C00000"/>
              </a:solidFill>
            </a:endParaRPr>
          </a:p>
        </p:txBody>
      </p:sp>
      <p:pic>
        <p:nvPicPr>
          <p:cNvPr id="9" name="Picture 8"/>
          <p:cNvPicPr>
            <a:picLocks noChangeAspect="1"/>
          </p:cNvPicPr>
          <p:nvPr/>
        </p:nvPicPr>
        <p:blipFill>
          <a:blip r:embed="rId5"/>
          <a:stretch>
            <a:fillRect/>
          </a:stretch>
        </p:blipFill>
        <p:spPr>
          <a:xfrm>
            <a:off x="1249883" y="2519387"/>
            <a:ext cx="3953967" cy="3953967"/>
          </a:xfrm>
          <a:prstGeom prst="rect">
            <a:avLst/>
          </a:prstGeom>
        </p:spPr>
      </p:pic>
    </p:spTree>
    <p:extLst>
      <p:ext uri="{BB962C8B-B14F-4D97-AF65-F5344CB8AC3E}">
        <p14:creationId xmlns:p14="http://schemas.microsoft.com/office/powerpoint/2010/main" val="340410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636"/>
            <a:ext cx="12191999" cy="6866086"/>
          </a:xfrm>
          <a:prstGeom prst="rect">
            <a:avLst/>
          </a:prstGeom>
        </p:spPr>
      </p:pic>
      <p:pic>
        <p:nvPicPr>
          <p:cNvPr id="6" name="Picture 5"/>
          <p:cNvPicPr>
            <a:picLocks noChangeAspect="1"/>
          </p:cNvPicPr>
          <p:nvPr/>
        </p:nvPicPr>
        <p:blipFill>
          <a:blip r:embed="rId3"/>
          <a:stretch>
            <a:fillRect/>
          </a:stretch>
        </p:blipFill>
        <p:spPr>
          <a:xfrm flipH="1">
            <a:off x="-1" y="4917358"/>
            <a:ext cx="2981897" cy="1940642"/>
          </a:xfrm>
          <a:prstGeom prst="rect">
            <a:avLst/>
          </a:prstGeom>
        </p:spPr>
      </p:pic>
      <p:pic>
        <p:nvPicPr>
          <p:cNvPr id="7" name="Picture 6"/>
          <p:cNvPicPr>
            <a:picLocks noChangeAspect="1"/>
          </p:cNvPicPr>
          <p:nvPr/>
        </p:nvPicPr>
        <p:blipFill>
          <a:blip r:embed="rId4"/>
          <a:stretch>
            <a:fillRect/>
          </a:stretch>
        </p:blipFill>
        <p:spPr>
          <a:xfrm>
            <a:off x="9242474" y="4723260"/>
            <a:ext cx="2949526" cy="2134740"/>
          </a:xfrm>
          <a:prstGeom prst="rect">
            <a:avLst/>
          </a:prstGeom>
        </p:spPr>
      </p:pic>
      <p:sp>
        <p:nvSpPr>
          <p:cNvPr id="8" name="Rectangle 7"/>
          <p:cNvSpPr/>
          <p:nvPr/>
        </p:nvSpPr>
        <p:spPr>
          <a:xfrm>
            <a:off x="126351" y="308958"/>
            <a:ext cx="12065649" cy="523220"/>
          </a:xfrm>
          <a:prstGeom prst="rect">
            <a:avLst/>
          </a:prstGeom>
          <a:solidFill>
            <a:schemeClr val="bg1">
              <a:lumMod val="95000"/>
            </a:schemeClr>
          </a:solidFill>
        </p:spPr>
        <p:txBody>
          <a:bodyPr wrap="square">
            <a:spAutoFit/>
          </a:bodyPr>
          <a:lstStyle/>
          <a:p>
            <a:pPr algn="ctr"/>
            <a:r>
              <a:rPr lang="en-US" sz="2800" b="1" i="1" dirty="0" smtClean="0">
                <a:solidFill>
                  <a:srgbClr val="C00000"/>
                </a:solidFill>
                <a:latin typeface="Times New Roman" panose="02020603050405020304" pitchFamily="18" charset="0"/>
                <a:ea typeface="Times New Roman" panose="02020603050405020304" pitchFamily="18" charset="0"/>
              </a:rPr>
              <a:t>HOẠT ĐỘNG NHÓM</a:t>
            </a:r>
            <a:endParaRPr lang="en-US" sz="2800" b="1" dirty="0">
              <a:solidFill>
                <a:srgbClr val="C00000"/>
              </a:solidFill>
            </a:endParaRPr>
          </a:p>
        </p:txBody>
      </p:sp>
      <p:pic>
        <p:nvPicPr>
          <p:cNvPr id="9" name="Picture 8"/>
          <p:cNvPicPr>
            <a:picLocks noChangeAspect="1"/>
          </p:cNvPicPr>
          <p:nvPr/>
        </p:nvPicPr>
        <p:blipFill>
          <a:blip r:embed="rId5"/>
          <a:stretch>
            <a:fillRect/>
          </a:stretch>
        </p:blipFill>
        <p:spPr>
          <a:xfrm>
            <a:off x="7928940" y="2035044"/>
            <a:ext cx="3953967" cy="3953967"/>
          </a:xfrm>
          <a:prstGeom prst="rect">
            <a:avLst/>
          </a:prstGeom>
        </p:spPr>
      </p:pic>
      <p:sp>
        <p:nvSpPr>
          <p:cNvPr id="11" name="Rectangle 10"/>
          <p:cNvSpPr/>
          <p:nvPr/>
        </p:nvSpPr>
        <p:spPr>
          <a:xfrm>
            <a:off x="375482" y="1132500"/>
            <a:ext cx="7177977" cy="563231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50000"/>
              </a:lnSpc>
            </a:pPr>
            <a:r>
              <a:rPr lang="en-US" sz="2400" b="1" dirty="0" err="1" smtClean="0">
                <a:latin typeface="Times New Roman" panose="02020603050405020304" pitchFamily="18" charset="0"/>
                <a:cs typeface="Times New Roman" panose="02020603050405020304" pitchFamily="18" charset="0"/>
              </a:rPr>
              <a:t>Mỗi</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nhóm</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thực</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hiện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nhiệm</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vụ</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trong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thời</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gian</a:t>
            </a:r>
            <a:r>
              <a:rPr lang="en-US" sz="2400" b="1" dirty="0" smtClean="0">
                <a:latin typeface="Times New Roman" panose="02020603050405020304" pitchFamily="18" charset="0"/>
                <a:cs typeface="Times New Roman" panose="02020603050405020304" pitchFamily="18" charset="0"/>
              </a:rPr>
              <a:t> 7 </a:t>
            </a:r>
            <a:r>
              <a:rPr lang="en-US" sz="2400" b="1" dirty="0" err="1" smtClean="0">
                <a:latin typeface="Times New Roman" panose="02020603050405020304" pitchFamily="18" charset="0"/>
                <a:cs typeface="Times New Roman" panose="02020603050405020304" pitchFamily="18" charset="0"/>
              </a:rPr>
              <a:t>phút</a:t>
            </a:r>
            <a:endParaRPr lang="en-US" sz="2400" b="1" dirty="0" smtClean="0">
              <a:latin typeface="Times New Roman" panose="02020603050405020304" pitchFamily="18" charset="0"/>
              <a:cs typeface="Times New Roman" panose="02020603050405020304" pitchFamily="18" charset="0"/>
            </a:endParaRPr>
          </a:p>
          <a:p>
            <a:pPr marL="514350" indent="-514350" algn="just">
              <a:lnSpc>
                <a:spcPct val="150000"/>
              </a:lnSpc>
              <a:buAutoNum type="arabicPeriod"/>
            </a:pPr>
            <a:r>
              <a:rPr lang="en-US" sz="2400" b="1" dirty="0" err="1" smtClean="0">
                <a:latin typeface="Times New Roman" panose="02020603050405020304" pitchFamily="18" charset="0"/>
                <a:cs typeface="Times New Roman" panose="02020603050405020304" pitchFamily="18" charset="0"/>
              </a:rPr>
              <a:t>Lựa</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chọn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dụng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cụ</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hóa</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chất</a:t>
            </a:r>
            <a:r>
              <a:rPr lang="en-US" sz="2400" b="1" dirty="0" smtClean="0">
                <a:latin typeface="Times New Roman" panose="02020603050405020304" pitchFamily="18" charset="0"/>
                <a:cs typeface="Times New Roman" panose="02020603050405020304" pitchFamily="18" charset="0"/>
              </a:rPr>
              <a:t>.</a:t>
            </a:r>
          </a:p>
          <a:p>
            <a:pPr marL="514350" indent="-514350" algn="just">
              <a:lnSpc>
                <a:spcPct val="150000"/>
              </a:lnSpc>
              <a:buAutoNum type="arabicPeriod"/>
            </a:pPr>
            <a:r>
              <a:rPr lang="en-US" sz="2400" b="1" dirty="0" err="1" smtClean="0">
                <a:latin typeface="Times New Roman" panose="02020603050405020304" pitchFamily="18" charset="0"/>
                <a:cs typeface="Times New Roman" panose="02020603050405020304" pitchFamily="18" charset="0"/>
              </a:rPr>
              <a:t>Thực</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hiện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lần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lượt</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các</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thí</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nghiệm</a:t>
            </a:r>
            <a:r>
              <a:rPr lang="en-US" sz="2400" b="1" dirty="0" smtClean="0">
                <a:latin typeface="Times New Roman" panose="02020603050405020304" pitchFamily="18" charset="0"/>
                <a:cs typeface="Times New Roman" panose="02020603050405020304" pitchFamily="18" charset="0"/>
              </a:rPr>
              <a:t>:</a:t>
            </a:r>
          </a:p>
          <a:p>
            <a:pPr>
              <a:lnSpc>
                <a:spcPct val="150000"/>
              </a:lnSpc>
            </a:pPr>
            <a:r>
              <a:rPr lang="en-US" sz="2400" i="1" dirty="0">
                <a:latin typeface="Times New Roman" panose="02020603050405020304" pitchFamily="18" charset="0"/>
                <a:cs typeface="Times New Roman" panose="02020603050405020304" pitchFamily="18" charset="0"/>
              </a:rPr>
              <a:t>+ TN 1: </a:t>
            </a:r>
            <a:r>
              <a:rPr lang="en-US" sz="2400" i="1" dirty="0" err="1">
                <a:latin typeface="Times New Roman" panose="02020603050405020304" pitchFamily="18" charset="0"/>
                <a:cs typeface="Times New Roman" panose="02020603050405020304" pitchFamily="18" charset="0"/>
              </a:rPr>
              <a:t>Hòa</a:t>
            </a:r>
            <a:r>
              <a:rPr lang="en-US" sz="2400" i="1" dirty="0">
                <a:latin typeface="Times New Roman" panose="02020603050405020304" pitchFamily="18" charset="0"/>
                <a:cs typeface="Times New Roman" panose="02020603050405020304" pitchFamily="18" charset="0"/>
              </a:rPr>
              <a:t> tan </a:t>
            </a:r>
            <a:r>
              <a:rPr lang="en-US" sz="2400" i="1" dirty="0" err="1">
                <a:latin typeface="Times New Roman" panose="02020603050405020304" pitchFamily="18" charset="0"/>
                <a:cs typeface="Times New Roman" panose="02020603050405020304" pitchFamily="18" charset="0"/>
              </a:rPr>
              <a:t>muối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ăn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đường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trong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nước</a:t>
            </a:r>
            <a:r>
              <a:rPr lang="en-US" sz="2400" i="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i="1" dirty="0">
                <a:latin typeface="Times New Roman" panose="02020603050405020304" pitchFamily="18" charset="0"/>
                <a:cs typeface="Times New Roman" panose="02020603050405020304" pitchFamily="18" charset="0"/>
              </a:rPr>
              <a:t>+ TN 2: </a:t>
            </a:r>
            <a:r>
              <a:rPr lang="en-US" sz="2400" i="1" dirty="0" err="1">
                <a:latin typeface="Times New Roman" panose="02020603050405020304" pitchFamily="18" charset="0"/>
                <a:cs typeface="Times New Roman" panose="02020603050405020304" pitchFamily="18" charset="0"/>
              </a:rPr>
              <a:t>Hòa</a:t>
            </a:r>
            <a:r>
              <a:rPr lang="en-US" sz="2400" i="1" dirty="0">
                <a:latin typeface="Times New Roman" panose="02020603050405020304" pitchFamily="18" charset="0"/>
                <a:cs typeface="Times New Roman" panose="02020603050405020304" pitchFamily="18" charset="0"/>
              </a:rPr>
              <a:t> tan </a:t>
            </a:r>
            <a:r>
              <a:rPr lang="en-US" sz="2400" i="1" dirty="0" err="1">
                <a:latin typeface="Times New Roman" panose="02020603050405020304" pitchFamily="18" charset="0"/>
                <a:cs typeface="Times New Roman" panose="02020603050405020304" pitchFamily="18" charset="0"/>
              </a:rPr>
              <a:t>dầu</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ăn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trong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nước</a:t>
            </a:r>
            <a:r>
              <a:rPr lang="en-US" sz="2400" i="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i="1" dirty="0">
                <a:latin typeface="Times New Roman" panose="02020603050405020304" pitchFamily="18" charset="0"/>
                <a:cs typeface="Times New Roman" panose="02020603050405020304" pitchFamily="18" charset="0"/>
              </a:rPr>
              <a:t>+ TN 3: </a:t>
            </a:r>
            <a:r>
              <a:rPr lang="en-US" sz="2400" i="1" dirty="0" err="1">
                <a:latin typeface="Times New Roman" panose="02020603050405020304" pitchFamily="18" charset="0"/>
                <a:cs typeface="Times New Roman" panose="02020603050405020304" pitchFamily="18" charset="0"/>
              </a:rPr>
              <a:t>Nước</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tác</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dụng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với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vôi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sống</a:t>
            </a:r>
            <a:r>
              <a:rPr lang="en-US" sz="2400" i="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i="1" dirty="0">
                <a:latin typeface="Times New Roman" panose="02020603050405020304" pitchFamily="18" charset="0"/>
                <a:cs typeface="Times New Roman" panose="02020603050405020304" pitchFamily="18" charset="0"/>
              </a:rPr>
              <a:t>+ TN 4: </a:t>
            </a:r>
            <a:r>
              <a:rPr lang="en-US" sz="2400" i="1" dirty="0" err="1">
                <a:latin typeface="Times New Roman" panose="02020603050405020304" pitchFamily="18" charset="0"/>
                <a:cs typeface="Times New Roman" panose="02020603050405020304" pitchFamily="18" charset="0"/>
              </a:rPr>
              <a:t>Nhiệt</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độ</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đông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đặc</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của</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nước</a:t>
            </a:r>
            <a:r>
              <a:rPr lang="en-US" sz="2400" i="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i="1" dirty="0">
                <a:latin typeface="Times New Roman" panose="02020603050405020304" pitchFamily="18" charset="0"/>
                <a:cs typeface="Times New Roman" panose="02020603050405020304" pitchFamily="18" charset="0"/>
              </a:rPr>
              <a:t>+ TN 5: </a:t>
            </a:r>
            <a:r>
              <a:rPr lang="en-US" sz="2400" i="1" dirty="0" err="1">
                <a:latin typeface="Times New Roman" panose="02020603050405020304" pitchFamily="18" charset="0"/>
                <a:cs typeface="Times New Roman" panose="02020603050405020304" pitchFamily="18" charset="0"/>
              </a:rPr>
              <a:t>Khối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lượng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riêng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của</a:t>
            </a:r>
            <a:r>
              <a:rPr lang="en-US" sz="2400" i="1" dirty="0">
                <a:latin typeface="Times New Roman" panose="02020603050405020304" pitchFamily="18" charset="0"/>
                <a:cs typeface="Times New Roman" panose="02020603050405020304" pitchFamily="18" charset="0"/>
              </a:rPr>
              <a:t> </a:t>
            </a:r>
            <a:r>
              <a:rPr lang="en-US" sz="2400" i="1" dirty="0" err="1" smtClean="0">
                <a:latin typeface="Times New Roman" panose="02020603050405020304" pitchFamily="18" charset="0"/>
                <a:cs typeface="Times New Roman" panose="02020603050405020304" pitchFamily="18" charset="0"/>
              </a:rPr>
              <a:t>nước</a:t>
            </a:r>
            <a:r>
              <a:rPr lang="en-US" sz="2400" i="1" dirty="0" smtClean="0">
                <a:latin typeface="Times New Roman" panose="02020603050405020304" pitchFamily="18" charset="0"/>
                <a:cs typeface="Times New Roman" panose="02020603050405020304" pitchFamily="18" charset="0"/>
              </a:rPr>
              <a:t>.</a:t>
            </a:r>
          </a:p>
          <a:p>
            <a:pPr>
              <a:lnSpc>
                <a:spcPct val="150000"/>
              </a:lnSpc>
            </a:pPr>
            <a:r>
              <a:rPr lang="en-US" sz="2400" b="1" dirty="0" smtClean="0">
                <a:latin typeface="Times New Roman" panose="02020603050405020304" pitchFamily="18" charset="0"/>
                <a:cs typeface="Times New Roman" panose="02020603050405020304" pitchFamily="18" charset="0"/>
              </a:rPr>
              <a:t>3.   </a:t>
            </a:r>
            <a:r>
              <a:rPr lang="en-US" sz="2400" b="1" dirty="0" err="1" smtClean="0">
                <a:latin typeface="Times New Roman" panose="02020603050405020304" pitchFamily="18" charset="0"/>
                <a:cs typeface="Times New Roman" panose="02020603050405020304" pitchFamily="18" charset="0"/>
              </a:rPr>
              <a:t>Quan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sát</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hiện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tượng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và</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rút</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ra</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kết</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luận</a:t>
            </a:r>
            <a:r>
              <a:rPr lang="en-US" sz="2400" b="1" dirty="0" smtClean="0">
                <a:latin typeface="Times New Roman" panose="02020603050405020304" pitchFamily="18" charset="0"/>
                <a:cs typeface="Times New Roman" panose="02020603050405020304" pitchFamily="18" charset="0"/>
              </a:rPr>
              <a:t> ở </a:t>
            </a:r>
            <a:r>
              <a:rPr lang="en-US" sz="2400" b="1" dirty="0" err="1" smtClean="0">
                <a:latin typeface="Times New Roman" panose="02020603050405020304" pitchFamily="18" charset="0"/>
                <a:cs typeface="Times New Roman" panose="02020603050405020304" pitchFamily="18" charset="0"/>
              </a:rPr>
              <a:t>mỗi</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thí</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nghiệm</a:t>
            </a:r>
            <a:r>
              <a:rPr lang="en-US" sz="2400" b="1" dirty="0" smtClean="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73928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636"/>
            <a:ext cx="12191999" cy="6866086"/>
          </a:xfrm>
          <a:prstGeom prst="rect">
            <a:avLst/>
          </a:prstGeom>
        </p:spPr>
      </p:pic>
      <p:pic>
        <p:nvPicPr>
          <p:cNvPr id="6" name="Picture 5"/>
          <p:cNvPicPr>
            <a:picLocks noChangeAspect="1"/>
          </p:cNvPicPr>
          <p:nvPr/>
        </p:nvPicPr>
        <p:blipFill>
          <a:blip r:embed="rId3"/>
          <a:stretch>
            <a:fillRect/>
          </a:stretch>
        </p:blipFill>
        <p:spPr>
          <a:xfrm flipH="1">
            <a:off x="-1" y="4917358"/>
            <a:ext cx="2981897" cy="1940642"/>
          </a:xfrm>
          <a:prstGeom prst="rect">
            <a:avLst/>
          </a:prstGeom>
        </p:spPr>
      </p:pic>
      <p:pic>
        <p:nvPicPr>
          <p:cNvPr id="7" name="Picture 6"/>
          <p:cNvPicPr>
            <a:picLocks noChangeAspect="1"/>
          </p:cNvPicPr>
          <p:nvPr/>
        </p:nvPicPr>
        <p:blipFill>
          <a:blip r:embed="rId4"/>
          <a:stretch>
            <a:fillRect/>
          </a:stretch>
        </p:blipFill>
        <p:spPr>
          <a:xfrm>
            <a:off x="9242474" y="4723260"/>
            <a:ext cx="2949526" cy="2134740"/>
          </a:xfrm>
          <a:prstGeom prst="rect">
            <a:avLst/>
          </a:prstGeom>
        </p:spPr>
      </p:pic>
      <p:sp>
        <p:nvSpPr>
          <p:cNvPr id="8" name="Rectangle 7"/>
          <p:cNvSpPr/>
          <p:nvPr/>
        </p:nvSpPr>
        <p:spPr>
          <a:xfrm>
            <a:off x="126351" y="308958"/>
            <a:ext cx="12065649" cy="523220"/>
          </a:xfrm>
          <a:prstGeom prst="rect">
            <a:avLst/>
          </a:prstGeom>
          <a:solidFill>
            <a:schemeClr val="bg1">
              <a:lumMod val="95000"/>
            </a:schemeClr>
          </a:solidFill>
        </p:spPr>
        <p:txBody>
          <a:bodyPr wrap="square">
            <a:spAutoFit/>
          </a:bodyPr>
          <a:lstStyle/>
          <a:p>
            <a:pPr algn="ctr"/>
            <a:r>
              <a:rPr lang="en-US" sz="2800" b="1" i="1" dirty="0" smtClean="0">
                <a:solidFill>
                  <a:srgbClr val="C00000"/>
                </a:solidFill>
                <a:latin typeface="Times New Roman" panose="02020603050405020304" pitchFamily="18" charset="0"/>
                <a:ea typeface="Times New Roman" panose="02020603050405020304" pitchFamily="18" charset="0"/>
              </a:rPr>
              <a:t>HOẠT ĐỘNG NHÓM</a:t>
            </a:r>
            <a:endParaRPr lang="en-US" sz="2800" b="1" dirty="0">
              <a:solidFill>
                <a:srgbClr val="C0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415834965"/>
              </p:ext>
            </p:extLst>
          </p:nvPr>
        </p:nvGraphicFramePr>
        <p:xfrm>
          <a:off x="316540" y="1132500"/>
          <a:ext cx="11664788" cy="4937760"/>
        </p:xfrm>
        <a:graphic>
          <a:graphicData uri="http://schemas.openxmlformats.org/drawingml/2006/table">
            <a:tbl>
              <a:tblPr firstRow="1" bandRow="1">
                <a:tableStyleId>{5DA37D80-6434-44D0-A028-1B22A696006F}</a:tableStyleId>
              </a:tblPr>
              <a:tblGrid>
                <a:gridCol w="1765369">
                  <a:extLst>
                    <a:ext uri="{9D8B030D-6E8A-4147-A177-3AD203B41FA5}">
                      <a16:colId xmlns:a16="http://schemas.microsoft.com/office/drawing/2014/main" xmlns="" val="2890111176"/>
                    </a:ext>
                  </a:extLst>
                </a:gridCol>
                <a:gridCol w="2122895">
                  <a:extLst>
                    <a:ext uri="{9D8B030D-6E8A-4147-A177-3AD203B41FA5}">
                      <a16:colId xmlns:a16="http://schemas.microsoft.com/office/drawing/2014/main" xmlns="" val="1351156248"/>
                    </a:ext>
                  </a:extLst>
                </a:gridCol>
                <a:gridCol w="1944131">
                  <a:extLst>
                    <a:ext uri="{9D8B030D-6E8A-4147-A177-3AD203B41FA5}">
                      <a16:colId xmlns:a16="http://schemas.microsoft.com/office/drawing/2014/main" xmlns="" val="175542719"/>
                    </a:ext>
                  </a:extLst>
                </a:gridCol>
                <a:gridCol w="1944131">
                  <a:extLst>
                    <a:ext uri="{9D8B030D-6E8A-4147-A177-3AD203B41FA5}">
                      <a16:colId xmlns:a16="http://schemas.microsoft.com/office/drawing/2014/main" xmlns="" val="229491"/>
                    </a:ext>
                  </a:extLst>
                </a:gridCol>
                <a:gridCol w="1830863">
                  <a:extLst>
                    <a:ext uri="{9D8B030D-6E8A-4147-A177-3AD203B41FA5}">
                      <a16:colId xmlns:a16="http://schemas.microsoft.com/office/drawing/2014/main" xmlns="" val="1530238511"/>
                    </a:ext>
                  </a:extLst>
                </a:gridCol>
                <a:gridCol w="2057399">
                  <a:extLst>
                    <a:ext uri="{9D8B030D-6E8A-4147-A177-3AD203B41FA5}">
                      <a16:colId xmlns:a16="http://schemas.microsoft.com/office/drawing/2014/main" xmlns="" val="2451424137"/>
                    </a:ext>
                  </a:extLst>
                </a:gridCol>
              </a:tblGrid>
              <a:tr h="370840">
                <a:tc>
                  <a:txBody>
                    <a:bodyPr/>
                    <a:lstStyle/>
                    <a:p>
                      <a:pPr algn="ctr"/>
                      <a:r>
                        <a:rPr lang="en-US" sz="2400" b="1" i="0" dirty="0" err="1" smtClean="0">
                          <a:latin typeface="Times New Roman" panose="02020603050405020304" pitchFamily="18" charset="0"/>
                          <a:cs typeface="Times New Roman" panose="02020603050405020304" pitchFamily="18" charset="0"/>
                        </a:rPr>
                        <a:t>Thí</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nghiệm</a:t>
                      </a:r>
                      <a:endParaRPr lang="en-US" sz="2400" b="1" i="0" baseline="0" dirty="0" smtClean="0">
                        <a:latin typeface="Times New Roman" panose="02020603050405020304" pitchFamily="18" charset="0"/>
                        <a:cs typeface="Times New Roman" panose="02020603050405020304" pitchFamily="18" charset="0"/>
                      </a:endParaRPr>
                    </a:p>
                    <a:p>
                      <a:pPr algn="ctr"/>
                      <a:endParaRPr lang="en-US" sz="2400" b="1" i="0" baseline="0" dirty="0" smtClean="0">
                        <a:latin typeface="Times New Roman" panose="02020603050405020304" pitchFamily="18" charset="0"/>
                        <a:cs typeface="Times New Roman" panose="02020603050405020304" pitchFamily="18" charset="0"/>
                      </a:endParaRPr>
                    </a:p>
                    <a:p>
                      <a:pPr algn="ctr"/>
                      <a:endParaRPr lang="en-US" sz="2400" b="1" i="0" baseline="0" dirty="0" smtClean="0">
                        <a:latin typeface="Times New Roman" panose="02020603050405020304" pitchFamily="18" charset="0"/>
                        <a:cs typeface="Times New Roman" panose="02020603050405020304" pitchFamily="18" charset="0"/>
                      </a:endParaRPr>
                    </a:p>
                    <a:p>
                      <a:pPr algn="ctr"/>
                      <a:endParaRPr lang="en-US" sz="2400" b="1"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1" i="0" dirty="0" err="1" smtClean="0">
                          <a:latin typeface="Times New Roman" panose="02020603050405020304" pitchFamily="18" charset="0"/>
                          <a:cs typeface="Times New Roman" panose="02020603050405020304" pitchFamily="18" charset="0"/>
                        </a:rPr>
                        <a:t>Hòa</a:t>
                      </a:r>
                      <a:r>
                        <a:rPr lang="en-US" sz="2400" b="1" i="0" baseline="0" dirty="0" smtClean="0">
                          <a:latin typeface="Times New Roman" panose="02020603050405020304" pitchFamily="18" charset="0"/>
                          <a:cs typeface="Times New Roman" panose="02020603050405020304" pitchFamily="18" charset="0"/>
                        </a:rPr>
                        <a:t> tan </a:t>
                      </a:r>
                      <a:r>
                        <a:rPr lang="en-US" sz="2400" b="1" i="0" baseline="0" dirty="0" err="1" smtClean="0">
                          <a:latin typeface="Times New Roman" panose="02020603050405020304" pitchFamily="18" charset="0"/>
                          <a:cs typeface="Times New Roman" panose="02020603050405020304" pitchFamily="18" charset="0"/>
                        </a:rPr>
                        <a:t>muối</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ăn</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và</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đường</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trong</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nước</a:t>
                      </a:r>
                      <a:endParaRPr lang="en-US" sz="2400" b="1"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1" i="0" dirty="0" err="1" smtClean="0">
                          <a:latin typeface="Times New Roman" panose="02020603050405020304" pitchFamily="18" charset="0"/>
                          <a:cs typeface="Times New Roman" panose="02020603050405020304" pitchFamily="18" charset="0"/>
                        </a:rPr>
                        <a:t>Hòa</a:t>
                      </a:r>
                      <a:r>
                        <a:rPr lang="en-US" sz="2400" b="1" i="0" baseline="0" dirty="0" smtClean="0">
                          <a:latin typeface="Times New Roman" panose="02020603050405020304" pitchFamily="18" charset="0"/>
                          <a:cs typeface="Times New Roman" panose="02020603050405020304" pitchFamily="18" charset="0"/>
                        </a:rPr>
                        <a:t> tan </a:t>
                      </a:r>
                      <a:r>
                        <a:rPr lang="en-US" sz="2400" b="1" i="0" baseline="0" dirty="0" err="1" smtClean="0">
                          <a:latin typeface="Times New Roman" panose="02020603050405020304" pitchFamily="18" charset="0"/>
                          <a:cs typeface="Times New Roman" panose="02020603050405020304" pitchFamily="18" charset="0"/>
                        </a:rPr>
                        <a:t>dầu</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ăn</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trong</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nước</a:t>
                      </a:r>
                      <a:endParaRPr lang="en-US" sz="2400" b="1"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1" i="0" baseline="0" dirty="0" smtClean="0">
                          <a:latin typeface="Times New Roman" panose="02020603050405020304" pitchFamily="18" charset="0"/>
                          <a:cs typeface="Times New Roman" panose="02020603050405020304" pitchFamily="18" charset="0"/>
                        </a:rPr>
                        <a:t> </a:t>
                      </a:r>
                      <a:r>
                        <a:rPr lang="en-US" sz="2400" b="1" i="0" dirty="0" err="1" smtClean="0">
                          <a:latin typeface="Times New Roman" panose="02020603050405020304" pitchFamily="18" charset="0"/>
                          <a:cs typeface="Times New Roman" panose="02020603050405020304" pitchFamily="18" charset="0"/>
                        </a:rPr>
                        <a:t>Nước</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tác</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dụng</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với</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vôi</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sống</a:t>
                      </a:r>
                      <a:endParaRPr lang="en-US" sz="2400" b="1"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1" i="0" dirty="0" err="1" smtClean="0">
                          <a:latin typeface="Times New Roman" panose="02020603050405020304" pitchFamily="18" charset="0"/>
                          <a:cs typeface="Times New Roman" panose="02020603050405020304" pitchFamily="18" charset="0"/>
                        </a:rPr>
                        <a:t>Nhiệt</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độ</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đông</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đặc</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của</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nước</a:t>
                      </a:r>
                      <a:endParaRPr lang="en-US" sz="2400" b="1"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1" i="0" dirty="0" err="1" smtClean="0">
                          <a:latin typeface="Times New Roman" panose="02020603050405020304" pitchFamily="18" charset="0"/>
                          <a:cs typeface="Times New Roman" panose="02020603050405020304" pitchFamily="18" charset="0"/>
                        </a:rPr>
                        <a:t>Khối</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lượng</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riêng</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của</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nước</a:t>
                      </a:r>
                      <a:endParaRPr lang="en-US" sz="2400" b="1" i="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xmlns="" val="4057147733"/>
                  </a:ext>
                </a:extLst>
              </a:tr>
              <a:tr h="370840">
                <a:tc>
                  <a:txBody>
                    <a:bodyPr/>
                    <a:lstStyle/>
                    <a:p>
                      <a:pPr algn="ctr"/>
                      <a:r>
                        <a:rPr lang="en-US" sz="2400" b="1" i="0" dirty="0" err="1" smtClean="0">
                          <a:latin typeface="Times New Roman" panose="02020603050405020304" pitchFamily="18" charset="0"/>
                          <a:cs typeface="Times New Roman" panose="02020603050405020304" pitchFamily="18" charset="0"/>
                        </a:rPr>
                        <a:t>Hiện</a:t>
                      </a:r>
                      <a:r>
                        <a:rPr lang="en-US" sz="2400" b="1" i="0" baseline="0" dirty="0" smtClean="0">
                          <a:latin typeface="Times New Roman" panose="02020603050405020304" pitchFamily="18" charset="0"/>
                          <a:cs typeface="Times New Roman" panose="02020603050405020304" pitchFamily="18" charset="0"/>
                        </a:rPr>
                        <a:t> </a:t>
                      </a:r>
                      <a:r>
                        <a:rPr lang="en-US" sz="2400" b="1" i="0" baseline="0" dirty="0" err="1" smtClean="0">
                          <a:latin typeface="Times New Roman" panose="02020603050405020304" pitchFamily="18" charset="0"/>
                          <a:cs typeface="Times New Roman" panose="02020603050405020304" pitchFamily="18" charset="0"/>
                        </a:rPr>
                        <a:t>tượng</a:t>
                      </a:r>
                      <a:endParaRPr lang="en-US" sz="2400" b="1" i="0" baseline="0" dirty="0" smtClean="0">
                        <a:latin typeface="Times New Roman" panose="02020603050405020304" pitchFamily="18" charset="0"/>
                        <a:cs typeface="Times New Roman" panose="02020603050405020304" pitchFamily="18" charset="0"/>
                      </a:endParaRPr>
                    </a:p>
                    <a:p>
                      <a:pPr algn="ctr"/>
                      <a:endParaRPr lang="en-US" sz="2000" b="1" i="0" baseline="0" dirty="0" smtClean="0">
                        <a:latin typeface="Times New Roman" panose="02020603050405020304" pitchFamily="18" charset="0"/>
                        <a:cs typeface="Times New Roman" panose="02020603050405020304" pitchFamily="18" charset="0"/>
                      </a:endParaRPr>
                    </a:p>
                    <a:p>
                      <a:pPr algn="ctr"/>
                      <a:endParaRPr lang="en-US" sz="2000" b="1" i="0" baseline="0" dirty="0" smtClean="0">
                        <a:latin typeface="Times New Roman" panose="02020603050405020304" pitchFamily="18" charset="0"/>
                        <a:cs typeface="Times New Roman" panose="02020603050405020304" pitchFamily="18" charset="0"/>
                      </a:endParaRPr>
                    </a:p>
                    <a:p>
                      <a:pPr algn="ctr"/>
                      <a:endParaRPr lang="en-US" sz="2000" b="1" i="0" baseline="0" dirty="0" smtClean="0">
                        <a:latin typeface="Times New Roman" panose="02020603050405020304" pitchFamily="18" charset="0"/>
                        <a:cs typeface="Times New Roman" panose="02020603050405020304" pitchFamily="18" charset="0"/>
                      </a:endParaRPr>
                    </a:p>
                    <a:p>
                      <a:pPr algn="ctr"/>
                      <a:endParaRPr lang="en-US" sz="2000" b="1" i="0" baseline="0" dirty="0" smtClean="0">
                        <a:latin typeface="Times New Roman" panose="02020603050405020304" pitchFamily="18" charset="0"/>
                        <a:cs typeface="Times New Roman" panose="02020603050405020304" pitchFamily="18" charset="0"/>
                      </a:endParaRPr>
                    </a:p>
                    <a:p>
                      <a:pPr algn="ctr"/>
                      <a:endParaRPr lang="en-US" sz="2000" b="1" i="0" baseline="0" dirty="0" smtClean="0">
                        <a:latin typeface="Times New Roman" panose="02020603050405020304" pitchFamily="18" charset="0"/>
                        <a:cs typeface="Times New Roman" panose="02020603050405020304" pitchFamily="18" charset="0"/>
                      </a:endParaRPr>
                    </a:p>
                    <a:p>
                      <a:pPr algn="ctr"/>
                      <a:endParaRPr lang="en-US" sz="2000" b="1"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just"/>
                      <a:r>
                        <a:rPr lang="en-US" sz="2400" b="0" i="0" dirty="0" smtClean="0">
                          <a:latin typeface="Times New Roman" panose="02020603050405020304" pitchFamily="18" charset="0"/>
                          <a:cs typeface="Times New Roman" panose="02020603050405020304" pitchFamily="18" charset="0"/>
                        </a:rPr>
                        <a:t>- </a:t>
                      </a:r>
                      <a:r>
                        <a:rPr lang="en-US" sz="2400" b="0" i="0" dirty="0" err="1" smtClean="0">
                          <a:latin typeface="Times New Roman" panose="02020603050405020304" pitchFamily="18" charset="0"/>
                          <a:cs typeface="Times New Roman" panose="02020603050405020304" pitchFamily="18" charset="0"/>
                        </a:rPr>
                        <a:t>Đường</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và</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muối</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ăn</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được</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hòa</a:t>
                      </a:r>
                      <a:r>
                        <a:rPr lang="en-US" sz="2400" b="0" i="0" baseline="0" dirty="0" smtClean="0">
                          <a:latin typeface="Times New Roman" panose="02020603050405020304" pitchFamily="18" charset="0"/>
                          <a:cs typeface="Times New Roman" panose="02020603050405020304" pitchFamily="18" charset="0"/>
                        </a:rPr>
                        <a:t> tan </a:t>
                      </a:r>
                      <a:r>
                        <a:rPr lang="en-US" sz="2400" b="0" i="0" baseline="0" dirty="0" err="1" smtClean="0">
                          <a:latin typeface="Times New Roman" panose="02020603050405020304" pitchFamily="18" charset="0"/>
                          <a:cs typeface="Times New Roman" panose="02020603050405020304" pitchFamily="18" charset="0"/>
                        </a:rPr>
                        <a:t>trong</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nước</a:t>
                      </a:r>
                      <a:endParaRPr lang="en-US" sz="2400" b="0"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just"/>
                      <a:r>
                        <a:rPr lang="en-US" sz="2400" b="0" i="0" dirty="0" smtClean="0">
                          <a:latin typeface="Times New Roman" panose="02020603050405020304" pitchFamily="18" charset="0"/>
                          <a:cs typeface="Times New Roman" panose="02020603050405020304" pitchFamily="18" charset="0"/>
                        </a:rPr>
                        <a:t>- </a:t>
                      </a:r>
                      <a:r>
                        <a:rPr lang="en-US" sz="2400" b="0" i="0" dirty="0" err="1" smtClean="0">
                          <a:latin typeface="Times New Roman" panose="02020603050405020304" pitchFamily="18" charset="0"/>
                          <a:cs typeface="Times New Roman" panose="02020603050405020304" pitchFamily="18" charset="0"/>
                        </a:rPr>
                        <a:t>Dầu</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ăn</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không</a:t>
                      </a:r>
                      <a:r>
                        <a:rPr lang="en-US" sz="2400" b="0" i="0" baseline="0" dirty="0" smtClean="0">
                          <a:latin typeface="Times New Roman" panose="02020603050405020304" pitchFamily="18" charset="0"/>
                          <a:cs typeface="Times New Roman" panose="02020603050405020304" pitchFamily="18" charset="0"/>
                        </a:rPr>
                        <a:t> tan </a:t>
                      </a:r>
                      <a:r>
                        <a:rPr lang="en-US" sz="2400" b="0" i="0" baseline="0" dirty="0" err="1" smtClean="0">
                          <a:latin typeface="Times New Roman" panose="02020603050405020304" pitchFamily="18" charset="0"/>
                          <a:cs typeface="Times New Roman" panose="02020603050405020304" pitchFamily="18" charset="0"/>
                        </a:rPr>
                        <a:t>trong</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nước</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và</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nổi</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lên</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trên</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nước</a:t>
                      </a:r>
                      <a:endParaRPr lang="en-US" sz="2400" b="0"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just"/>
                      <a:r>
                        <a:rPr lang="en-US" sz="2400" b="0" i="0" dirty="0" smtClean="0">
                          <a:latin typeface="Times New Roman" panose="02020603050405020304" pitchFamily="18" charset="0"/>
                          <a:cs typeface="Times New Roman" panose="02020603050405020304" pitchFamily="18" charset="0"/>
                        </a:rPr>
                        <a:t>- </a:t>
                      </a:r>
                      <a:r>
                        <a:rPr lang="en-US" sz="2400" b="0" i="0" dirty="0" err="1" smtClean="0">
                          <a:latin typeface="Times New Roman" panose="02020603050405020304" pitchFamily="18" charset="0"/>
                          <a:cs typeface="Times New Roman" panose="02020603050405020304" pitchFamily="18" charset="0"/>
                        </a:rPr>
                        <a:t>Vôi</a:t>
                      </a:r>
                      <a:r>
                        <a:rPr lang="en-US" sz="2400" b="0" i="0" baseline="0" dirty="0" smtClean="0">
                          <a:latin typeface="Times New Roman" panose="02020603050405020304" pitchFamily="18" charset="0"/>
                          <a:cs typeface="Times New Roman" panose="02020603050405020304" pitchFamily="18" charset="0"/>
                        </a:rPr>
                        <a:t> tan </a:t>
                      </a:r>
                      <a:r>
                        <a:rPr lang="en-US" sz="2400" b="0" i="0" baseline="0" dirty="0" err="1" smtClean="0">
                          <a:latin typeface="Times New Roman" panose="02020603050405020304" pitchFamily="18" charset="0"/>
                          <a:cs typeface="Times New Roman" panose="02020603050405020304" pitchFamily="18" charset="0"/>
                        </a:rPr>
                        <a:t>trong</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nước</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tạo</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thành</a:t>
                      </a:r>
                      <a:r>
                        <a:rPr lang="en-US" sz="2400" b="0" i="0" baseline="0" dirty="0" smtClean="0">
                          <a:latin typeface="Times New Roman" panose="02020603050405020304" pitchFamily="18" charset="0"/>
                          <a:cs typeface="Times New Roman" panose="02020603050405020304" pitchFamily="18" charset="0"/>
                        </a:rPr>
                        <a:t> dung </a:t>
                      </a:r>
                      <a:r>
                        <a:rPr lang="en-US" sz="2400" b="0" i="0" baseline="0" dirty="0" err="1" smtClean="0">
                          <a:latin typeface="Times New Roman" panose="02020603050405020304" pitchFamily="18" charset="0"/>
                          <a:cs typeface="Times New Roman" panose="02020603050405020304" pitchFamily="18" charset="0"/>
                        </a:rPr>
                        <a:t>dịch</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khác</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và</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làm</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cốc</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đựng</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nước</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nóng</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lên</a:t>
                      </a:r>
                      <a:endParaRPr lang="en-US" sz="2400" b="0" i="0" baseline="0" dirty="0" smtClean="0">
                        <a:latin typeface="Times New Roman" panose="02020603050405020304" pitchFamily="18" charset="0"/>
                        <a:cs typeface="Times New Roman" panose="02020603050405020304" pitchFamily="18" charset="0"/>
                      </a:endParaRPr>
                    </a:p>
                    <a:p>
                      <a:pPr algn="just"/>
                      <a:endParaRPr lang="en-US" sz="2400" b="0"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just"/>
                      <a:r>
                        <a:rPr lang="en-US" sz="2400" b="0" i="0" dirty="0" smtClean="0">
                          <a:latin typeface="Times New Roman" panose="02020603050405020304" pitchFamily="18" charset="0"/>
                          <a:cs typeface="Times New Roman" panose="02020603050405020304" pitchFamily="18" charset="0"/>
                        </a:rPr>
                        <a:t>- </a:t>
                      </a:r>
                      <a:r>
                        <a:rPr lang="en-US" sz="2400" b="0" i="0" dirty="0" err="1" smtClean="0">
                          <a:latin typeface="Times New Roman" panose="02020603050405020304" pitchFamily="18" charset="0"/>
                          <a:cs typeface="Times New Roman" panose="02020603050405020304" pitchFamily="18" charset="0"/>
                        </a:rPr>
                        <a:t>Khi</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nhiệt</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độ</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giảm</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xuống</a:t>
                      </a:r>
                      <a:r>
                        <a:rPr lang="en-US" sz="2400" b="0" i="0" baseline="0" dirty="0" smtClean="0">
                          <a:latin typeface="Times New Roman" panose="02020603050405020304" pitchFamily="18" charset="0"/>
                          <a:cs typeface="Times New Roman" panose="02020603050405020304" pitchFamily="18" charset="0"/>
                        </a:rPr>
                        <a:t> 0 </a:t>
                      </a:r>
                      <a:r>
                        <a:rPr lang="en-US" sz="2400" b="0" i="0" baseline="0" dirty="0" err="1" smtClean="0">
                          <a:latin typeface="Times New Roman" panose="02020603050405020304" pitchFamily="18" charset="0"/>
                          <a:cs typeface="Times New Roman" panose="02020603050405020304" pitchFamily="18" charset="0"/>
                        </a:rPr>
                        <a:t>độ</a:t>
                      </a:r>
                      <a:r>
                        <a:rPr lang="en-US" sz="2400" b="0" i="0" baseline="0" dirty="0" smtClean="0">
                          <a:latin typeface="Times New Roman" panose="02020603050405020304" pitchFamily="18" charset="0"/>
                          <a:cs typeface="Times New Roman" panose="02020603050405020304" pitchFamily="18" charset="0"/>
                        </a:rPr>
                        <a:t> C </a:t>
                      </a:r>
                      <a:r>
                        <a:rPr lang="en-US" sz="2400" b="0" i="0" baseline="0" dirty="0" err="1" smtClean="0">
                          <a:latin typeface="Times New Roman" panose="02020603050405020304" pitchFamily="18" charset="0"/>
                          <a:cs typeface="Times New Roman" panose="02020603050405020304" pitchFamily="18" charset="0"/>
                        </a:rPr>
                        <a:t>thì</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nước</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bị</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đông</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đặc</a:t>
                      </a:r>
                      <a:endParaRPr lang="en-US" sz="2400" b="0" i="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just"/>
                      <a:r>
                        <a:rPr lang="en-US" sz="2400" b="0" i="0" dirty="0" smtClean="0">
                          <a:latin typeface="Times New Roman" panose="02020603050405020304" pitchFamily="18" charset="0"/>
                          <a:cs typeface="Times New Roman" panose="02020603050405020304" pitchFamily="18" charset="0"/>
                        </a:rPr>
                        <a:t>-</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Nước</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đá</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nổi</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lên</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trên</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bề</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mặt</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nước</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err="1" smtClean="0">
                          <a:latin typeface="Times New Roman" panose="02020603050405020304" pitchFamily="18" charset="0"/>
                          <a:cs typeface="Times New Roman" panose="02020603050405020304" pitchFamily="18" charset="0"/>
                        </a:rPr>
                        <a:t>thường</a:t>
                      </a:r>
                      <a:r>
                        <a:rPr lang="en-US" sz="2400" b="0" i="0" baseline="0" dirty="0" smtClean="0">
                          <a:latin typeface="Times New Roman" panose="02020603050405020304" pitchFamily="18" charset="0"/>
                          <a:cs typeface="Times New Roman" panose="02020603050405020304" pitchFamily="18" charset="0"/>
                        </a:rPr>
                        <a:t> </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khối</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lượng</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riêng</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của</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nước</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đá</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nhỏ</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hơn</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khối</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lượng</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riêng</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của</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nước</a:t>
                      </a:r>
                      <a:r>
                        <a:rPr lang="en-US" sz="2400" b="0" i="0" baseline="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b="0" i="0" baseline="0" dirty="0" err="1" smtClean="0">
                          <a:latin typeface="Times New Roman" panose="02020603050405020304" pitchFamily="18" charset="0"/>
                          <a:cs typeface="Times New Roman" panose="02020603050405020304" pitchFamily="18" charset="0"/>
                          <a:sym typeface="Wingdings" panose="05000000000000000000" pitchFamily="2" charset="2"/>
                        </a:rPr>
                        <a:t>thường</a:t>
                      </a:r>
                      <a:endParaRPr lang="en-US" sz="2400" b="0" i="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xmlns="" val="966819142"/>
                  </a:ext>
                </a:extLst>
              </a:tr>
            </a:tbl>
          </a:graphicData>
        </a:graphic>
      </p:graphicFrame>
    </p:spTree>
    <p:extLst>
      <p:ext uri="{BB962C8B-B14F-4D97-AF65-F5344CB8AC3E}">
        <p14:creationId xmlns:p14="http://schemas.microsoft.com/office/powerpoint/2010/main" val="75636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0"/>
            <a:ext cx="12191999" cy="7033618"/>
          </a:xfrm>
          <a:prstGeom prst="rect">
            <a:avLst/>
          </a:prstGeom>
        </p:spPr>
      </p:pic>
      <p:pic>
        <p:nvPicPr>
          <p:cNvPr id="8" name="Picture 7"/>
          <p:cNvPicPr>
            <a:picLocks noChangeAspect="1"/>
          </p:cNvPicPr>
          <p:nvPr/>
        </p:nvPicPr>
        <p:blipFill>
          <a:blip r:embed="rId3"/>
          <a:stretch>
            <a:fillRect/>
          </a:stretch>
        </p:blipFill>
        <p:spPr>
          <a:xfrm>
            <a:off x="2401693" y="3912551"/>
            <a:ext cx="9486351" cy="3088005"/>
          </a:xfrm>
          <a:prstGeom prst="rect">
            <a:avLst/>
          </a:prstGeom>
        </p:spPr>
      </p:pic>
      <p:sp>
        <p:nvSpPr>
          <p:cNvPr id="9" name="Rectangle 8"/>
          <p:cNvSpPr/>
          <p:nvPr/>
        </p:nvSpPr>
        <p:spPr>
          <a:xfrm>
            <a:off x="613094" y="342343"/>
            <a:ext cx="11274949" cy="35702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spcBef>
                <a:spcPts val="600"/>
              </a:spcBef>
              <a:spcAft>
                <a:spcPts val="600"/>
              </a:spcAf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lỏng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màu</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mùi</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ea typeface="Times New Roman" panose="02020603050405020304" pitchFamily="18" charset="0"/>
                <a:cs typeface="Times New Roman" panose="02020603050405020304" pitchFamily="18" charset="0"/>
              </a:rPr>
              <a:t>vị</a:t>
            </a:r>
            <a:r>
              <a:rPr lang="en-US" sz="28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sôi</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ở 100°C,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đông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đặc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ở 0°C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đá</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hòa</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tan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muối</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ăn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đường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nhưng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hòa</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tan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dầu</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mỡ</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học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4"/>
          <a:stretch>
            <a:fillRect/>
          </a:stretch>
        </p:blipFill>
        <p:spPr>
          <a:xfrm>
            <a:off x="188554" y="342343"/>
            <a:ext cx="424541" cy="407856"/>
          </a:xfrm>
          <a:prstGeom prst="rect">
            <a:avLst/>
          </a:prstGeom>
        </p:spPr>
      </p:pic>
    </p:spTree>
    <p:extLst>
      <p:ext uri="{BB962C8B-B14F-4D97-AF65-F5344CB8AC3E}">
        <p14:creationId xmlns:p14="http://schemas.microsoft.com/office/powerpoint/2010/main" val="278388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0" y="0"/>
            <a:ext cx="12191999" cy="6866086"/>
          </a:xfrm>
          <a:prstGeom prst="rect">
            <a:avLst/>
          </a:prstGeom>
        </p:spPr>
      </p:pic>
      <p:sp>
        <p:nvSpPr>
          <p:cNvPr id="2" name="Rectangle 1"/>
          <p:cNvSpPr/>
          <p:nvPr/>
        </p:nvSpPr>
        <p:spPr>
          <a:xfrm>
            <a:off x="712954" y="523220"/>
            <a:ext cx="10879901" cy="523220"/>
          </a:xfrm>
          <a:prstGeom prst="rect">
            <a:avLst/>
          </a:prstGeom>
          <a:solidFill>
            <a:schemeClr val="bg1"/>
          </a:solidFill>
        </p:spPr>
        <p:txBody>
          <a:bodyPr wrap="none">
            <a:spAutoFit/>
          </a:bodyPr>
          <a:lstStyle/>
          <a:p>
            <a:r>
              <a:rPr lang="en-US" sz="2800" i="1" dirty="0" err="1" smtClean="0">
                <a:solidFill>
                  <a:srgbClr val="000000"/>
                </a:solidFill>
                <a:latin typeface="Times New Roman" panose="02020603050405020304" pitchFamily="18" charset="0"/>
                <a:ea typeface="Times New Roman" panose="02020603050405020304" pitchFamily="18" charset="0"/>
              </a:rPr>
              <a:t>Quan</a:t>
            </a:r>
            <a:r>
              <a:rPr lang="en-US" sz="2800" i="1" dirty="0" smtClean="0">
                <a:solidFill>
                  <a:srgbClr val="000000"/>
                </a:solidFill>
                <a:latin typeface="Times New Roman" panose="02020603050405020304" pitchFamily="18" charset="0"/>
                <a:ea typeface="Times New Roman" panose="02020603050405020304" pitchFamily="18" charset="0"/>
              </a:rPr>
              <a:t> </a:t>
            </a:r>
            <a:r>
              <a:rPr lang="en-US" sz="2800" i="1" dirty="0" err="1" smtClean="0">
                <a:solidFill>
                  <a:srgbClr val="000000"/>
                </a:solidFill>
                <a:latin typeface="Times New Roman" panose="02020603050405020304" pitchFamily="18" charset="0"/>
                <a:ea typeface="Times New Roman" panose="02020603050405020304" pitchFamily="18" charset="0"/>
              </a:rPr>
              <a:t>sát</a:t>
            </a:r>
            <a:r>
              <a:rPr lang="en-US" sz="2800" i="1" dirty="0" smtClean="0">
                <a:solidFill>
                  <a:srgbClr val="000000"/>
                </a:solidFill>
                <a:latin typeface="Times New Roman" panose="02020603050405020304" pitchFamily="18" charset="0"/>
                <a:ea typeface="Times New Roman" panose="02020603050405020304" pitchFamily="18" charset="0"/>
              </a:rPr>
              <a:t> </a:t>
            </a:r>
            <a:r>
              <a:rPr lang="en-US" sz="2800" i="1" dirty="0" err="1" smtClean="0">
                <a:solidFill>
                  <a:srgbClr val="000000"/>
                </a:solidFill>
                <a:latin typeface="Times New Roman" panose="02020603050405020304" pitchFamily="18" charset="0"/>
                <a:ea typeface="Times New Roman" panose="02020603050405020304" pitchFamily="18" charset="0"/>
              </a:rPr>
              <a:t>đoạn</a:t>
            </a:r>
            <a:r>
              <a:rPr lang="en-US" sz="2800" i="1" dirty="0" smtClean="0">
                <a:solidFill>
                  <a:srgbClr val="000000"/>
                </a:solidFill>
                <a:latin typeface="Times New Roman" panose="02020603050405020304" pitchFamily="18" charset="0"/>
                <a:ea typeface="Times New Roman" panose="02020603050405020304" pitchFamily="18" charset="0"/>
              </a:rPr>
              <a:t> video </a:t>
            </a:r>
            <a:r>
              <a:rPr lang="en-US" sz="2800" i="1" dirty="0" err="1">
                <a:solidFill>
                  <a:srgbClr val="000000"/>
                </a:solidFill>
                <a:latin typeface="Times New Roman" panose="02020603050405020304" pitchFamily="18" charset="0"/>
                <a:ea typeface="Times New Roman" panose="02020603050405020304" pitchFamily="18" charset="0"/>
              </a:rPr>
              <a:t>và</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ghi</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lại</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vai</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trò</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của</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nước</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đối</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với</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đời</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sống</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sinh</a:t>
            </a:r>
            <a:r>
              <a:rPr lang="en-US" sz="2800" i="1" dirty="0">
                <a:solidFill>
                  <a:srgbClr val="000000"/>
                </a:solidFill>
                <a:latin typeface="Times New Roman" panose="02020603050405020304" pitchFamily="18" charset="0"/>
                <a:ea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rPr>
              <a:t>vật</a:t>
            </a:r>
            <a:r>
              <a:rPr lang="en-US" sz="2800" i="1" dirty="0">
                <a:solidFill>
                  <a:srgbClr val="000000"/>
                </a:solidFill>
                <a:latin typeface="Times New Roman" panose="02020603050405020304" pitchFamily="18" charset="0"/>
                <a:ea typeface="Times New Roman" panose="02020603050405020304" pitchFamily="18" charset="0"/>
              </a:rPr>
              <a:t>?</a:t>
            </a:r>
            <a:endParaRPr lang="en-US" sz="2800" i="1" dirty="0"/>
          </a:p>
        </p:txBody>
      </p:sp>
      <p:pic>
        <p:nvPicPr>
          <p:cNvPr id="4" name="Dạy trẻ về vai trò của nướ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0236" y="1395947"/>
            <a:ext cx="11009925" cy="5492716"/>
          </a:xfrm>
          <a:prstGeom prst="rect">
            <a:avLst/>
          </a:prstGeom>
        </p:spPr>
      </p:pic>
      <p:sp>
        <p:nvSpPr>
          <p:cNvPr id="8" name="Snip Diagonal Corner Rectangle 7"/>
          <p:cNvSpPr/>
          <p:nvPr/>
        </p:nvSpPr>
        <p:spPr>
          <a:xfrm>
            <a:off x="50799" y="0"/>
            <a:ext cx="12090399" cy="1136522"/>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571500" lvl="0" indent="-571500" algn="ctr">
              <a:lnSpc>
                <a:spcPct val="70000"/>
              </a:lnSpc>
              <a:spcBef>
                <a:spcPts val="600"/>
              </a:spcBef>
              <a:spcAft>
                <a:spcPts val="600"/>
              </a:spcAft>
              <a:buAutoNum type="romanUcPeriod"/>
            </a:pPr>
            <a:r>
              <a:rPr lang="en-US" sz="2800" b="1"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NƯỚC ĐỐI VỚI CƠ THỂ SINH VẬT</a:t>
            </a:r>
          </a:p>
          <a:p>
            <a:pPr lvl="0">
              <a:lnSpc>
                <a:spcPct val="70000"/>
              </a:lnSpc>
              <a:spcBef>
                <a:spcPts val="600"/>
              </a:spcBef>
              <a:spcAft>
                <a:spcPts val="600"/>
              </a:spcAft>
            </a:pP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2</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Vai</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trò</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đối</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với</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cơ</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thể</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sinh</a:t>
            </a:r>
            <a:r>
              <a:rPr lang="en-US" sz="28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endPar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ounded Rectangular Callout 2"/>
          <p:cNvSpPr/>
          <p:nvPr/>
        </p:nvSpPr>
        <p:spPr>
          <a:xfrm>
            <a:off x="7827679" y="1305865"/>
            <a:ext cx="4168588" cy="2624725"/>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err="1" smtClean="0">
                <a:solidFill>
                  <a:srgbClr val="C00000"/>
                </a:solidFill>
                <a:latin typeface="Times New Roman" panose="02020603050405020304" pitchFamily="18" charset="0"/>
                <a:cs typeface="Times New Roman" panose="02020603050405020304" pitchFamily="18" charset="0"/>
              </a:rPr>
              <a:t>Hãy</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quan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sát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đoạn</a:t>
            </a:r>
            <a:r>
              <a:rPr lang="en-US" sz="2800" b="1" dirty="0" smtClean="0">
                <a:solidFill>
                  <a:srgbClr val="C00000"/>
                </a:solidFill>
                <a:latin typeface="Times New Roman" panose="02020603050405020304" pitchFamily="18" charset="0"/>
                <a:cs typeface="Times New Roman" panose="02020603050405020304" pitchFamily="18" charset="0"/>
              </a:rPr>
              <a:t> video </a:t>
            </a:r>
            <a:r>
              <a:rPr lang="en-US" sz="2800" b="1" dirty="0" err="1" smtClean="0">
                <a:solidFill>
                  <a:srgbClr val="C00000"/>
                </a:solidFill>
                <a:latin typeface="Times New Roman" panose="02020603050405020304" pitchFamily="18" charset="0"/>
                <a:cs typeface="Times New Roman" panose="02020603050405020304" pitchFamily="18" charset="0"/>
              </a:rPr>
              <a:t>và</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kết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hợp</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với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các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hình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ảnh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để</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tìm</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hiểu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về</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trai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trò</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của</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nước</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đối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với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sinh</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vật</a:t>
            </a:r>
            <a:endParaRPr lang="en-US"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86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xit" presetSubtype="32" fill="hold" grpId="0" nodeType="clickEffect">
                                  <p:stCondLst>
                                    <p:cond delay="0"/>
                                  </p:stCondLst>
                                  <p:childTnLst>
                                    <p:animEffect transition="out" filter="circle(out)">
                                      <p:cBhvr>
                                        <p:cTn id="18" dur="2000"/>
                                        <p:tgtEl>
                                          <p:spTgt spid="3"/>
                                        </p:tgtEl>
                                      </p:cBhvr>
                                    </p:animEffect>
                                    <p:set>
                                      <p:cBhvr>
                                        <p:cTn id="19"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4"/>
                </p:tgtEl>
              </p:cMediaNode>
            </p:video>
          </p:childTnLst>
        </p:cTn>
      </p:par>
    </p:tnLst>
    <p:bldLst>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712"/>
            <a:ext cx="12191999" cy="6866086"/>
          </a:xfrm>
          <a:prstGeom prst="rect">
            <a:avLst/>
          </a:prstGeom>
        </p:spPr>
      </p:pic>
      <p:pic>
        <p:nvPicPr>
          <p:cNvPr id="3" name="Picture 2"/>
          <p:cNvPicPr>
            <a:picLocks noChangeAspect="1"/>
          </p:cNvPicPr>
          <p:nvPr/>
        </p:nvPicPr>
        <p:blipFill>
          <a:blip r:embed="rId3"/>
          <a:stretch>
            <a:fillRect/>
          </a:stretch>
        </p:blipFill>
        <p:spPr>
          <a:xfrm>
            <a:off x="6600775" y="4373841"/>
            <a:ext cx="4924095" cy="2417112"/>
          </a:xfrm>
          <a:prstGeom prst="rect">
            <a:avLst/>
          </a:prstGeom>
        </p:spPr>
      </p:pic>
      <p:pic>
        <p:nvPicPr>
          <p:cNvPr id="4" name="Picture 3"/>
          <p:cNvPicPr>
            <a:picLocks noChangeAspect="1"/>
          </p:cNvPicPr>
          <p:nvPr/>
        </p:nvPicPr>
        <p:blipFill>
          <a:blip r:embed="rId4"/>
          <a:stretch>
            <a:fillRect/>
          </a:stretch>
        </p:blipFill>
        <p:spPr>
          <a:xfrm>
            <a:off x="138539" y="3280193"/>
            <a:ext cx="5147345" cy="3361401"/>
          </a:xfrm>
          <a:prstGeom prst="rect">
            <a:avLst/>
          </a:prstGeom>
        </p:spPr>
      </p:pic>
      <p:pic>
        <p:nvPicPr>
          <p:cNvPr id="6" name="Picture 5"/>
          <p:cNvPicPr>
            <a:picLocks noChangeAspect="1"/>
          </p:cNvPicPr>
          <p:nvPr/>
        </p:nvPicPr>
        <p:blipFill>
          <a:blip r:embed="rId5"/>
          <a:stretch>
            <a:fillRect/>
          </a:stretch>
        </p:blipFill>
        <p:spPr>
          <a:xfrm>
            <a:off x="138537" y="64270"/>
            <a:ext cx="5147345" cy="2793448"/>
          </a:xfrm>
          <a:prstGeom prst="rect">
            <a:avLst/>
          </a:prstGeom>
        </p:spPr>
      </p:pic>
      <p:sp>
        <p:nvSpPr>
          <p:cNvPr id="7" name="TextBox 6"/>
          <p:cNvSpPr txBox="1"/>
          <p:nvPr/>
        </p:nvSpPr>
        <p:spPr>
          <a:xfrm>
            <a:off x="6898872" y="6353730"/>
            <a:ext cx="411427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b="1" dirty="0" err="1" smtClean="0">
                <a:solidFill>
                  <a:srgbClr val="FF0000"/>
                </a:solidFill>
                <a:latin typeface="Times New Roman" panose="02020603050405020304" pitchFamily="18" charset="0"/>
                <a:cs typeface="Times New Roman" panose="02020603050405020304" pitchFamily="18" charset="0"/>
              </a:rPr>
              <a:t>Nước</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chiếm</a:t>
            </a:r>
            <a:r>
              <a:rPr lang="en-US" sz="2000" b="1" dirty="0" smtClean="0">
                <a:solidFill>
                  <a:srgbClr val="FF0000"/>
                </a:solidFill>
                <a:latin typeface="Times New Roman" panose="02020603050405020304" pitchFamily="18" charset="0"/>
                <a:cs typeface="Times New Roman" panose="02020603050405020304" pitchFamily="18" charset="0"/>
              </a:rPr>
              <a:t> 90% </a:t>
            </a:r>
            <a:r>
              <a:rPr lang="en-US" sz="2000" b="1" dirty="0" err="1" smtClean="0">
                <a:solidFill>
                  <a:srgbClr val="FF0000"/>
                </a:solidFill>
                <a:latin typeface="Times New Roman" panose="02020603050405020304" pitchFamily="18" charset="0"/>
                <a:cs typeface="Times New Roman" panose="02020603050405020304" pitchFamily="18" charset="0"/>
              </a:rPr>
              <a:t>thể</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tích</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cơ</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thể</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sứa</a:t>
            </a: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38539" y="2717785"/>
            <a:ext cx="5147345" cy="707886"/>
          </a:xfrm>
          <a:prstGeom prst="rect">
            <a:avLst/>
          </a:prstGeom>
          <a:solidFill>
            <a:schemeClr val="bg1"/>
          </a:solidFill>
        </p:spPr>
        <p:txBody>
          <a:bodyPr wrap="square" rtlCol="0">
            <a:spAutoFit/>
          </a:bodyPr>
          <a:lstStyle/>
          <a:p>
            <a:pPr algn="ctr"/>
            <a:r>
              <a:rPr lang="en-US" sz="2000" b="1" dirty="0" err="1" smtClean="0">
                <a:solidFill>
                  <a:srgbClr val="FF0000"/>
                </a:solidFill>
                <a:latin typeface="Times New Roman" panose="02020603050405020304" pitchFamily="18" charset="0"/>
                <a:cs typeface="Times New Roman" panose="02020603050405020304" pitchFamily="18" charset="0"/>
              </a:rPr>
              <a:t>Nước</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tham</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gia</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vào</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nhiều</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quá</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trình</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sống</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của</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thực</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vật</a:t>
            </a: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38536" y="6292175"/>
            <a:ext cx="5147345"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err="1" smtClean="0">
                <a:solidFill>
                  <a:srgbClr val="FF0000"/>
                </a:solidFill>
                <a:latin typeface="Times New Roman" panose="02020603050405020304" pitchFamily="18" charset="0"/>
                <a:cs typeface="Times New Roman" panose="02020603050405020304" pitchFamily="18" charset="0"/>
              </a:rPr>
              <a:t>Cây</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lúa</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chết</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khô</a:t>
            </a:r>
            <a:r>
              <a:rPr lang="en-US" sz="2000" b="1" dirty="0" smtClean="0">
                <a:solidFill>
                  <a:srgbClr val="FF0000"/>
                </a:solidFill>
                <a:latin typeface="Times New Roman" panose="02020603050405020304" pitchFamily="18" charset="0"/>
                <a:cs typeface="Times New Roman" panose="02020603050405020304" pitchFamily="18" charset="0"/>
              </a:rPr>
              <a:t> do </a:t>
            </a:r>
            <a:r>
              <a:rPr lang="en-US" sz="2000" b="1" dirty="0" err="1" smtClean="0">
                <a:solidFill>
                  <a:srgbClr val="FF0000"/>
                </a:solidFill>
                <a:latin typeface="Times New Roman" panose="02020603050405020304" pitchFamily="18" charset="0"/>
                <a:cs typeface="Times New Roman" panose="02020603050405020304" pitchFamily="18" charset="0"/>
              </a:rPr>
              <a:t>thiếu</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nước</a:t>
            </a:r>
            <a:r>
              <a:rPr lang="en-US" sz="2000" b="1" dirty="0" smtClean="0">
                <a:solidFill>
                  <a:srgbClr val="FF0000"/>
                </a:solidFill>
                <a:latin typeface="Times New Roman" panose="02020603050405020304" pitchFamily="18" charset="0"/>
                <a:cs typeface="Times New Roman" panose="02020603050405020304" pitchFamily="18" charset="0"/>
              </a:rPr>
              <a:t> </a:t>
            </a: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8861" y="35699"/>
            <a:ext cx="5733110" cy="4302443"/>
          </a:xfrm>
          <a:prstGeom prst="rect">
            <a:avLst/>
          </a:prstGeom>
        </p:spPr>
      </p:pic>
    </p:spTree>
    <p:extLst>
      <p:ext uri="{BB962C8B-B14F-4D97-AF65-F5344CB8AC3E}">
        <p14:creationId xmlns:p14="http://schemas.microsoft.com/office/powerpoint/2010/main" val="347239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06007" cy="6858000"/>
          </a:xfrm>
          <a:prstGeom prst="rect">
            <a:avLst/>
          </a:prstGeom>
        </p:spPr>
      </p:pic>
      <p:sp>
        <p:nvSpPr>
          <p:cNvPr id="6" name="Rectangle 5"/>
          <p:cNvSpPr/>
          <p:nvPr/>
        </p:nvSpPr>
        <p:spPr>
          <a:xfrm>
            <a:off x="262889" y="858256"/>
            <a:ext cx="11666219" cy="47397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600"/>
              </a:spcBef>
              <a:spcAft>
                <a:spcPts val="600"/>
              </a:spcAft>
            </a:pP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Vai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trò</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đối</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chủ</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yếu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tham</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gia</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cấu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nên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tế</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bào</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dung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môi</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hoà</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tan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dường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góp</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chuyển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dưỡng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môi</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hợp</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ở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tiêu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hoá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ở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còn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góp</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điều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hoà</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nhiệt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600"/>
              </a:spcBef>
              <a:spcAft>
                <a:spcPts val="600"/>
              </a:spcAft>
            </a:pP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thiếu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rối</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loạn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thậm</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chí</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chết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141779" y="144619"/>
            <a:ext cx="742831" cy="713637"/>
          </a:xfrm>
          <a:prstGeom prst="rect">
            <a:avLst/>
          </a:prstGeom>
        </p:spPr>
      </p:pic>
    </p:spTree>
    <p:extLst>
      <p:ext uri="{BB962C8B-B14F-4D97-AF65-F5344CB8AC3E}">
        <p14:creationId xmlns:p14="http://schemas.microsoft.com/office/powerpoint/2010/main" val="355880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sp>
        <p:nvSpPr>
          <p:cNvPr id="7" name="TextBox 6"/>
          <p:cNvSpPr txBox="1"/>
          <p:nvPr/>
        </p:nvSpPr>
        <p:spPr>
          <a:xfrm>
            <a:off x="42075" y="353846"/>
            <a:ext cx="12149925" cy="523220"/>
          </a:xfrm>
          <a:prstGeom prst="rect">
            <a:avLst/>
          </a:prstGeom>
          <a:solidFill>
            <a:schemeClr val="bg1">
              <a:lumMod val="95000"/>
            </a:schemeClr>
          </a:solidFill>
        </p:spPr>
        <p:txBody>
          <a:bodyPr wrap="square" rtlCol="0">
            <a:spAutoFit/>
          </a:bodyPr>
          <a:lstStyle/>
          <a:p>
            <a:r>
              <a:rPr lang="en-US" sz="2800" b="1" dirty="0" err="1" smtClean="0">
                <a:solidFill>
                  <a:srgbClr val="C00000"/>
                </a:solidFill>
                <a:latin typeface="Times New Roman" panose="02020603050405020304" pitchFamily="18" charset="0"/>
                <a:cs typeface="Times New Roman" panose="02020603050405020304" pitchFamily="18" charset="0"/>
              </a:rPr>
              <a:t>Khi</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cơ</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thể</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bị</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mất</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nước</a:t>
            </a:r>
            <a:r>
              <a:rPr lang="en-US" sz="2800" b="1" dirty="0" smtClean="0">
                <a:solidFill>
                  <a:srgbClr val="C00000"/>
                </a:solidFill>
                <a:latin typeface="Times New Roman" panose="02020603050405020304" pitchFamily="18" charset="0"/>
                <a:cs typeface="Times New Roman" panose="02020603050405020304" pitchFamily="18" charset="0"/>
              </a:rPr>
              <a:t> do </a:t>
            </a:r>
            <a:r>
              <a:rPr lang="en-US" sz="2800" b="1" dirty="0" err="1" smtClean="0">
                <a:solidFill>
                  <a:srgbClr val="C00000"/>
                </a:solidFill>
                <a:latin typeface="Times New Roman" panose="02020603050405020304" pitchFamily="18" charset="0"/>
                <a:cs typeface="Times New Roman" panose="02020603050405020304" pitchFamily="18" charset="0"/>
              </a:rPr>
              <a:t>sốt</a:t>
            </a:r>
            <a:r>
              <a:rPr lang="en-US" sz="2800" b="1" dirty="0" smtClean="0">
                <a:solidFill>
                  <a:srgbClr val="C00000"/>
                </a:solidFill>
                <a:latin typeface="Times New Roman" panose="02020603050405020304" pitchFamily="18" charset="0"/>
                <a:cs typeface="Times New Roman" panose="02020603050405020304" pitchFamily="18" charset="0"/>
              </a:rPr>
              <a:t> hay </a:t>
            </a:r>
            <a:r>
              <a:rPr lang="en-US" sz="2800" b="1" dirty="0" err="1" smtClean="0">
                <a:solidFill>
                  <a:srgbClr val="C00000"/>
                </a:solidFill>
                <a:latin typeface="Times New Roman" panose="02020603050405020304" pitchFamily="18" charset="0"/>
                <a:cs typeface="Times New Roman" panose="02020603050405020304" pitchFamily="18" charset="0"/>
              </a:rPr>
              <a:t>tiêu</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chảy</a:t>
            </a:r>
            <a:r>
              <a:rPr lang="en-US" sz="2800" b="1" dirty="0" smtClean="0">
                <a:solidFill>
                  <a:srgbClr val="C00000"/>
                </a:solidFill>
                <a:latin typeface="Times New Roman" panose="02020603050405020304" pitchFamily="18" charset="0"/>
                <a:cs typeface="Times New Roman" panose="02020603050405020304" pitchFamily="18" charset="0"/>
              </a:rPr>
              <a:t> ta </a:t>
            </a:r>
            <a:r>
              <a:rPr lang="en-US" sz="2800" b="1" dirty="0" err="1" smtClean="0">
                <a:solidFill>
                  <a:srgbClr val="C00000"/>
                </a:solidFill>
                <a:latin typeface="Times New Roman" panose="02020603050405020304" pitchFamily="18" charset="0"/>
                <a:cs typeface="Times New Roman" panose="02020603050405020304" pitchFamily="18" charset="0"/>
              </a:rPr>
              <a:t>cần</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làm</a:t>
            </a:r>
            <a:r>
              <a:rPr lang="en-US" sz="2800" b="1" dirty="0" smtClean="0">
                <a:solidFill>
                  <a:srgbClr val="C00000"/>
                </a:solidFill>
                <a:latin typeface="Times New Roman" panose="02020603050405020304" pitchFamily="18" charset="0"/>
                <a:cs typeface="Times New Roman" panose="02020603050405020304" pitchFamily="18" charset="0"/>
              </a:rPr>
              <a:t> </a:t>
            </a:r>
            <a:r>
              <a:rPr lang="en-US" sz="2800" b="1" dirty="0" err="1" smtClean="0">
                <a:solidFill>
                  <a:srgbClr val="C00000"/>
                </a:solidFill>
                <a:latin typeface="Times New Roman" panose="02020603050405020304" pitchFamily="18" charset="0"/>
                <a:cs typeface="Times New Roman" panose="02020603050405020304" pitchFamily="18" charset="0"/>
              </a:rPr>
              <a:t>gì</a:t>
            </a:r>
            <a:r>
              <a:rPr lang="en-US" sz="2800" b="1" dirty="0" smtClean="0">
                <a:solidFill>
                  <a:srgbClr val="C00000"/>
                </a:solidFill>
                <a:latin typeface="Times New Roman" panose="02020603050405020304" pitchFamily="18" charset="0"/>
                <a:cs typeface="Times New Roman" panose="02020603050405020304" pitchFamily="18" charset="0"/>
              </a:rPr>
              <a:t>?</a:t>
            </a:r>
            <a:endParaRPr lang="en-US" sz="2800" b="1" dirty="0">
              <a:solidFill>
                <a:srgbClr val="C00000"/>
              </a:solidFill>
              <a:latin typeface="Times New Roman" panose="02020603050405020304" pitchFamily="18" charset="0"/>
              <a:cs typeface="Times New Roman" panose="02020603050405020304" pitchFamily="18" charset="0"/>
            </a:endParaRPr>
          </a:p>
        </p:txBody>
      </p:sp>
      <p:grpSp>
        <p:nvGrpSpPr>
          <p:cNvPr id="9" name="Group 8"/>
          <p:cNvGrpSpPr/>
          <p:nvPr/>
        </p:nvGrpSpPr>
        <p:grpSpPr>
          <a:xfrm>
            <a:off x="438255" y="1150004"/>
            <a:ext cx="4641788" cy="5590054"/>
            <a:chOff x="438255" y="1150004"/>
            <a:chExt cx="4641788" cy="5590054"/>
          </a:xfrm>
        </p:grpSpPr>
        <p:pic>
          <p:nvPicPr>
            <p:cNvPr id="4" name="Picture 3"/>
            <p:cNvPicPr>
              <a:picLocks noChangeAspect="1"/>
            </p:cNvPicPr>
            <p:nvPr/>
          </p:nvPicPr>
          <p:blipFill>
            <a:blip r:embed="rId3"/>
            <a:stretch>
              <a:fillRect/>
            </a:stretch>
          </p:blipFill>
          <p:spPr>
            <a:xfrm>
              <a:off x="438255" y="1150004"/>
              <a:ext cx="4395724" cy="5055462"/>
            </a:xfrm>
            <a:prstGeom prst="rect">
              <a:avLst/>
            </a:prstGeom>
          </p:spPr>
        </p:pic>
        <p:sp>
          <p:nvSpPr>
            <p:cNvPr id="8" name="TextBox 7"/>
            <p:cNvSpPr txBox="1"/>
            <p:nvPr/>
          </p:nvSpPr>
          <p:spPr>
            <a:xfrm>
              <a:off x="579097" y="6339948"/>
              <a:ext cx="4500946" cy="400110"/>
            </a:xfrm>
            <a:prstGeom prst="rect">
              <a:avLst/>
            </a:prstGeom>
            <a:solidFill>
              <a:schemeClr val="accent2">
                <a:lumMod val="40000"/>
                <a:lumOff val="60000"/>
              </a:schemeClr>
            </a:solidFill>
          </p:spPr>
          <p:txBody>
            <a:bodyPr wrap="square" rtlCol="0">
              <a:spAutoFit/>
            </a:bodyPr>
            <a:lstStyle/>
            <a:p>
              <a:r>
                <a:rPr lang="en-US" sz="2000" b="1" dirty="0" err="1" smtClean="0">
                  <a:latin typeface="Times New Roman" panose="02020603050405020304" pitchFamily="18" charset="0"/>
                  <a:cs typeface="Times New Roman" panose="02020603050405020304" pitchFamily="18" charset="0"/>
                </a:rPr>
                <a:t>Bổ</a:t>
              </a:r>
              <a:r>
                <a:rPr lang="en-US" sz="2000" b="1" dirty="0" smtClean="0">
                  <a:latin typeface="Times New Roman" panose="02020603050405020304" pitchFamily="18" charset="0"/>
                  <a:cs typeface="Times New Roman" panose="02020603050405020304" pitchFamily="18" charset="0"/>
                </a:rPr>
                <a:t> sung </a:t>
              </a:r>
              <a:r>
                <a:rPr lang="en-US" sz="2000" b="1" dirty="0" err="1" smtClean="0">
                  <a:latin typeface="Times New Roman" panose="02020603050405020304" pitchFamily="18" charset="0"/>
                  <a:cs typeface="Times New Roman" panose="02020603050405020304" pitchFamily="18" charset="0"/>
                </a:rPr>
                <a:t>nước</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theo</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đường</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tĩnh</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mạch</a:t>
              </a:r>
              <a:endParaRPr lang="en-US" sz="2000" b="1" dirty="0">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5004005" y="1317344"/>
            <a:ext cx="6727801" cy="5183532"/>
            <a:chOff x="5344336" y="952134"/>
            <a:chExt cx="5207150" cy="3180417"/>
          </a:xfrm>
        </p:grpSpPr>
        <p:pic>
          <p:nvPicPr>
            <p:cNvPr id="6" name="Picture 5"/>
            <p:cNvPicPr>
              <a:picLocks noChangeAspect="1"/>
            </p:cNvPicPr>
            <p:nvPr/>
          </p:nvPicPr>
          <p:blipFill>
            <a:blip r:embed="rId4"/>
            <a:stretch>
              <a:fillRect/>
            </a:stretch>
          </p:blipFill>
          <p:spPr>
            <a:xfrm>
              <a:off x="5344336" y="952134"/>
              <a:ext cx="5207150" cy="2916004"/>
            </a:xfrm>
            <a:prstGeom prst="rect">
              <a:avLst/>
            </a:prstGeom>
          </p:spPr>
        </p:pic>
        <p:sp>
          <p:nvSpPr>
            <p:cNvPr id="10" name="TextBox 9"/>
            <p:cNvSpPr txBox="1"/>
            <p:nvPr/>
          </p:nvSpPr>
          <p:spPr>
            <a:xfrm>
              <a:off x="5508036" y="3732441"/>
              <a:ext cx="4500946" cy="400110"/>
            </a:xfrm>
            <a:prstGeom prst="rect">
              <a:avLst/>
            </a:prstGeom>
            <a:noFill/>
          </p:spPr>
          <p:txBody>
            <a:bodyPr wrap="square" rtlCol="0">
              <a:spAutoFit/>
            </a:bodyPr>
            <a:lstStyle/>
            <a:p>
              <a:pPr algn="ctr"/>
              <a:r>
                <a:rPr lang="en-US" sz="2000" b="1" dirty="0" err="1" smtClean="0">
                  <a:latin typeface="Times New Roman" panose="02020603050405020304" pitchFamily="18" charset="0"/>
                  <a:cs typeface="Times New Roman" panose="02020603050405020304" pitchFamily="18" charset="0"/>
                </a:rPr>
                <a:t>Ăn</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những</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món</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ăn</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dạng</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lỏng</a:t>
              </a:r>
              <a:endParaRPr lang="en-US" sz="2000" b="1" dirty="0">
                <a:latin typeface="Times New Roman" panose="02020603050405020304" pitchFamily="18" charset="0"/>
                <a:cs typeface="Times New Roman" panose="02020603050405020304" pitchFamily="18" charset="0"/>
              </a:endParaRPr>
            </a:p>
          </p:txBody>
        </p:sp>
      </p:grpSp>
      <p:grpSp>
        <p:nvGrpSpPr>
          <p:cNvPr id="13" name="Group 12"/>
          <p:cNvGrpSpPr/>
          <p:nvPr/>
        </p:nvGrpSpPr>
        <p:grpSpPr>
          <a:xfrm>
            <a:off x="5004005" y="1185916"/>
            <a:ext cx="6480442" cy="5576527"/>
            <a:chOff x="5109227" y="1203687"/>
            <a:chExt cx="6268936" cy="5232222"/>
          </a:xfrm>
        </p:grpSpPr>
        <p:pic>
          <p:nvPicPr>
            <p:cNvPr id="3" name="Picture 2"/>
            <p:cNvPicPr>
              <a:picLocks noChangeAspect="1"/>
            </p:cNvPicPr>
            <p:nvPr/>
          </p:nvPicPr>
          <p:blipFill>
            <a:blip r:embed="rId5"/>
            <a:stretch>
              <a:fillRect/>
            </a:stretch>
          </p:blipFill>
          <p:spPr>
            <a:xfrm>
              <a:off x="5109227" y="1203687"/>
              <a:ext cx="6268936" cy="4701702"/>
            </a:xfrm>
            <a:prstGeom prst="rect">
              <a:avLst/>
            </a:prstGeom>
          </p:spPr>
        </p:pic>
        <p:sp>
          <p:nvSpPr>
            <p:cNvPr id="12" name="TextBox 11"/>
            <p:cNvSpPr txBox="1"/>
            <p:nvPr/>
          </p:nvSpPr>
          <p:spPr>
            <a:xfrm>
              <a:off x="6438448" y="6035799"/>
              <a:ext cx="4500946" cy="400110"/>
            </a:xfrm>
            <a:prstGeom prst="rect">
              <a:avLst/>
            </a:prstGeom>
            <a:solidFill>
              <a:schemeClr val="accent2">
                <a:lumMod val="40000"/>
                <a:lumOff val="60000"/>
              </a:schemeClr>
            </a:solidFill>
          </p:spPr>
          <p:txBody>
            <a:bodyPr wrap="square" rtlCol="0">
              <a:spAutoFit/>
            </a:bodyPr>
            <a:lstStyle/>
            <a:p>
              <a:pPr algn="ctr"/>
              <a:r>
                <a:rPr lang="en-US" sz="2000" b="1" dirty="0" err="1" smtClean="0">
                  <a:latin typeface="Times New Roman" panose="02020603050405020304" pitchFamily="18" charset="0"/>
                  <a:cs typeface="Times New Roman" panose="02020603050405020304" pitchFamily="18" charset="0"/>
                </a:rPr>
                <a:t>Uống</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Oresol</a:t>
              </a:r>
              <a:endParaRPr lang="en-US" sz="20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4112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6D86FE18-50E1-4E20-9949-72DFF55BA334}"/>
              </a:ext>
            </a:extLst>
          </p:cNvPr>
          <p:cNvSpPr>
            <a:spLocks noGrp="1" noChangeArrowheads="1"/>
          </p:cNvSpPr>
          <p:nvPr>
            <p:ph type="title"/>
          </p:nvPr>
        </p:nvSpPr>
        <p:spPr>
          <a:xfrm>
            <a:off x="4491631" y="25296"/>
            <a:ext cx="3275239" cy="836384"/>
          </a:xfrm>
          <a:solidFill>
            <a:srgbClr val="C00000"/>
          </a:solidFill>
        </p:spPr>
        <p:txBody>
          <a:bodyPr>
            <a:normAutofit fontScale="90000"/>
          </a:bodyPr>
          <a:lstStyle/>
          <a:p>
            <a:pPr algn="ctr" eaLnBrk="1" hangingPunct="1"/>
            <a:r>
              <a:rPr lang="en-US" altLang="en-US" dirty="0"/>
              <a:t> </a:t>
            </a:r>
            <a:r>
              <a:rPr lang="en-US" altLang="en-US" sz="4900" b="1" spc="50" dirty="0">
                <a:ln w="9525" cmpd="sng">
                  <a:solidFill>
                    <a:schemeClr val="accent1"/>
                  </a:solidFill>
                  <a:prstDash val="solid"/>
                </a:ln>
                <a:solidFill>
                  <a:srgbClr val="70AD47">
                    <a:tint val="1000"/>
                  </a:srgbClr>
                </a:solidFill>
                <a:effectLst>
                  <a:glow rad="38100">
                    <a:schemeClr val="accent1">
                      <a:alpha val="40000"/>
                    </a:schemeClr>
                  </a:glow>
                </a:effectLst>
                <a:latin typeface="+mn-lt"/>
              </a:rPr>
              <a:t>KHỞI ĐỘNG</a:t>
            </a:r>
          </a:p>
        </p:txBody>
      </p:sp>
      <p:sp>
        <p:nvSpPr>
          <p:cNvPr id="4099" name="Text Box 3">
            <a:extLst>
              <a:ext uri="{FF2B5EF4-FFF2-40B4-BE49-F238E27FC236}">
                <a16:creationId xmlns:a16="http://schemas.microsoft.com/office/drawing/2014/main" xmlns="" id="{1829E98C-8F33-4E16-BBAB-9673B72D7E1E}"/>
              </a:ext>
            </a:extLst>
          </p:cNvPr>
          <p:cNvSpPr txBox="1">
            <a:spLocks noChangeArrowheads="1"/>
          </p:cNvSpPr>
          <p:nvPr/>
        </p:nvSpPr>
        <p:spPr bwMode="auto">
          <a:xfrm>
            <a:off x="3184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latin typeface="Arial" panose="020B0604020202020204" pitchFamily="34" charset="0"/>
            </a:endParaRPr>
          </a:p>
        </p:txBody>
      </p:sp>
      <p:grpSp>
        <p:nvGrpSpPr>
          <p:cNvPr id="4100" name="Group 46">
            <a:extLst>
              <a:ext uri="{FF2B5EF4-FFF2-40B4-BE49-F238E27FC236}">
                <a16:creationId xmlns:a16="http://schemas.microsoft.com/office/drawing/2014/main" xmlns="" id="{81018D4B-BBBD-4EAD-96D6-FA092E1B5C28}"/>
              </a:ext>
            </a:extLst>
          </p:cNvPr>
          <p:cNvGrpSpPr>
            <a:grpSpLocks/>
          </p:cNvGrpSpPr>
          <p:nvPr/>
        </p:nvGrpSpPr>
        <p:grpSpPr bwMode="auto">
          <a:xfrm>
            <a:off x="348883" y="1482765"/>
            <a:ext cx="11560734" cy="2511165"/>
            <a:chOff x="1296" y="1824"/>
            <a:chExt cx="3062" cy="432"/>
          </a:xfrm>
        </p:grpSpPr>
        <p:sp>
          <p:nvSpPr>
            <p:cNvPr id="88111" name="AutoShape 47">
              <a:extLst>
                <a:ext uri="{FF2B5EF4-FFF2-40B4-BE49-F238E27FC236}">
                  <a16:creationId xmlns:a16="http://schemas.microsoft.com/office/drawing/2014/main" xmlns="" id="{D7407F0B-45C7-401D-9A50-D55996A3A142}"/>
                </a:ext>
              </a:extLst>
            </p:cNvPr>
            <p:cNvSpPr>
              <a:spLocks noChangeArrowheads="1"/>
            </p:cNvSpPr>
            <p:nvPr/>
          </p:nvSpPr>
          <p:spPr bwMode="gray">
            <a:xfrm>
              <a:off x="1622" y="188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eaLnBrk="1" hangingPunct="1">
                <a:defRPr/>
              </a:pPr>
              <a:endParaRPr lang="en-US"/>
            </a:p>
          </p:txBody>
        </p:sp>
        <p:sp>
          <p:nvSpPr>
            <p:cNvPr id="4112" name="AutoShape 48">
              <a:extLst>
                <a:ext uri="{FF2B5EF4-FFF2-40B4-BE49-F238E27FC236}">
                  <a16:creationId xmlns:a16="http://schemas.microsoft.com/office/drawing/2014/main" xmlns="" id="{74AE5A65-D48D-4C5B-8C38-E705F476426D}"/>
                </a:ext>
              </a:extLst>
            </p:cNvPr>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latin typeface="Arial" panose="020B0604020202020204" pitchFamily="34" charset="0"/>
              </a:endParaRPr>
            </a:p>
          </p:txBody>
        </p:sp>
        <p:sp>
          <p:nvSpPr>
            <p:cNvPr id="4113" name="Text Box 49">
              <a:extLst>
                <a:ext uri="{FF2B5EF4-FFF2-40B4-BE49-F238E27FC236}">
                  <a16:creationId xmlns:a16="http://schemas.microsoft.com/office/drawing/2014/main" xmlns="" id="{407F52CD-1C9E-4ECD-A452-EA4AAE564D91}"/>
                </a:ext>
              </a:extLst>
            </p:cNvPr>
            <p:cNvSpPr txBox="1">
              <a:spLocks noChangeArrowheads="1"/>
            </p:cNvSpPr>
            <p:nvPr/>
          </p:nvSpPr>
          <p:spPr bwMode="gray">
            <a:xfrm>
              <a:off x="1715" y="1910"/>
              <a:ext cx="251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vi-VN" altLang="en-US" dirty="0" smtClean="0">
                  <a:solidFill>
                    <a:srgbClr val="000000"/>
                  </a:solidFill>
                  <a:latin typeface="Arial" panose="020B0604020202020204" pitchFamily="34" charset="0"/>
                </a:rPr>
                <a:t>Em hãy dõi đoạn video sau</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trong</a:t>
              </a:r>
              <a:r>
                <a:rPr lang="en-US" altLang="en-US" dirty="0" smtClean="0">
                  <a:solidFill>
                    <a:srgbClr val="000000"/>
                  </a:solidFill>
                  <a:latin typeface="Arial" panose="020B0604020202020204" pitchFamily="34" charset="0"/>
                </a:rPr>
                <a:t> </a:t>
              </a:r>
              <a:r>
                <a:rPr lang="vi-VN" altLang="en-US" dirty="0" smtClean="0">
                  <a:solidFill>
                    <a:srgbClr val="000000"/>
                  </a:solidFill>
                  <a:latin typeface="Arial" panose="020B0604020202020204" pitchFamily="34" charset="0"/>
                </a:rPr>
                <a:t>2 phút</a:t>
              </a:r>
              <a:r>
                <a:rPr lang="en-US" altLang="en-US" dirty="0" smtClean="0">
                  <a:solidFill>
                    <a:srgbClr val="000000"/>
                  </a:solidFill>
                  <a:latin typeface="Arial" panose="020B0604020202020204" pitchFamily="34" charset="0"/>
                </a:rPr>
                <a:t>.</a:t>
              </a:r>
            </a:p>
            <a:p>
              <a:pPr algn="just">
                <a:spcBef>
                  <a:spcPct val="0"/>
                </a:spcBef>
                <a:buClrTx/>
                <a:buFontTx/>
                <a:buNone/>
              </a:pPr>
              <a:r>
                <a:rPr lang="en-US" altLang="en-US" dirty="0" smtClean="0">
                  <a:solidFill>
                    <a:srgbClr val="000000"/>
                  </a:solidFill>
                  <a:latin typeface="Arial" panose="020B0604020202020204" pitchFamily="34" charset="0"/>
                </a:rPr>
                <a:t> E</a:t>
              </a:r>
              <a:r>
                <a:rPr lang="vi-VN" altLang="en-US" dirty="0" smtClean="0">
                  <a:solidFill>
                    <a:srgbClr val="000000"/>
                  </a:solidFill>
                  <a:latin typeface="Arial" panose="020B0604020202020204" pitchFamily="34" charset="0"/>
                </a:rPr>
                <a:t>m hãy </a:t>
              </a:r>
              <a:r>
                <a:rPr lang="en-US" altLang="en-US" dirty="0" err="1" smtClean="0">
                  <a:solidFill>
                    <a:srgbClr val="000000"/>
                  </a:solidFill>
                  <a:latin typeface="Arial" panose="020B0604020202020204" pitchFamily="34" charset="0"/>
                </a:rPr>
                <a:t>cho</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biết</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nội</a:t>
              </a:r>
              <a:r>
                <a:rPr lang="en-US" altLang="en-US" dirty="0" smtClean="0">
                  <a:solidFill>
                    <a:srgbClr val="000000"/>
                  </a:solidFill>
                  <a:latin typeface="Arial" panose="020B0604020202020204" pitchFamily="34" charset="0"/>
                </a:rPr>
                <a:t> dung</a:t>
              </a:r>
              <a:r>
                <a:rPr lang="vi-VN" altLang="en-US" dirty="0" smtClean="0">
                  <a:solidFill>
                    <a:srgbClr val="000000"/>
                  </a:solidFill>
                  <a:latin typeface="Arial" panose="020B0604020202020204" pitchFamily="34" charset="0"/>
                </a:rPr>
                <a:t> trong đoạn video đó </a:t>
              </a:r>
              <a:r>
                <a:rPr lang="en-US" altLang="en-US" dirty="0" err="1" smtClean="0">
                  <a:solidFill>
                    <a:srgbClr val="000000"/>
                  </a:solidFill>
                  <a:latin typeface="Arial" panose="020B0604020202020204" pitchFamily="34" charset="0"/>
                </a:rPr>
                <a:t>là</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gì</a:t>
              </a:r>
              <a:r>
                <a:rPr lang="en-US" altLang="en-US" dirty="0" smtClean="0">
                  <a:solidFill>
                    <a:srgbClr val="000000"/>
                  </a:solidFill>
                  <a:latin typeface="Arial" panose="020B0604020202020204" pitchFamily="34" charset="0"/>
                </a:rPr>
                <a:t>?</a:t>
              </a:r>
              <a:endParaRPr lang="en-US" altLang="en-US" dirty="0">
                <a:solidFill>
                  <a:srgbClr val="000000"/>
                </a:solidFill>
                <a:latin typeface="Arial" panose="020B0604020202020204" pitchFamily="34" charset="0"/>
              </a:endParaRPr>
            </a:p>
          </p:txBody>
        </p:sp>
        <p:sp>
          <p:nvSpPr>
            <p:cNvPr id="4114" name="Text Box 50">
              <a:extLst>
                <a:ext uri="{FF2B5EF4-FFF2-40B4-BE49-F238E27FC236}">
                  <a16:creationId xmlns:a16="http://schemas.microsoft.com/office/drawing/2014/main" xmlns="" id="{4D131BF6-4CCA-44B0-B835-F9E168BC4E91}"/>
                </a:ext>
              </a:extLst>
            </p:cNvPr>
            <p:cNvSpPr txBox="1">
              <a:spLocks noChangeArrowheads="1"/>
            </p:cNvSpPr>
            <p:nvPr/>
          </p:nvSpPr>
          <p:spPr bwMode="gray">
            <a:xfrm>
              <a:off x="1298" y="1886"/>
              <a:ext cx="41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0" dirty="0">
                  <a:solidFill>
                    <a:schemeClr val="bg1"/>
                  </a:solidFill>
                  <a:latin typeface="Arial" panose="020B0604020202020204" pitchFamily="34" charset="0"/>
                </a:rPr>
                <a:t>1</a:t>
              </a:r>
            </a:p>
          </p:txBody>
        </p:sp>
      </p:grpSp>
      <p:pic>
        <p:nvPicPr>
          <p:cNvPr id="2" name="Picture 1"/>
          <p:cNvPicPr>
            <a:picLocks noChangeAspect="1"/>
          </p:cNvPicPr>
          <p:nvPr/>
        </p:nvPicPr>
        <p:blipFill>
          <a:blip r:embed="rId4"/>
          <a:stretch>
            <a:fillRect/>
          </a:stretch>
        </p:blipFill>
        <p:spPr>
          <a:xfrm>
            <a:off x="0" y="5139964"/>
            <a:ext cx="3255429" cy="1650858"/>
          </a:xfrm>
          <a:prstGeom prst="rect">
            <a:avLst/>
          </a:prstGeom>
        </p:spPr>
      </p:pic>
      <p:pic>
        <p:nvPicPr>
          <p:cNvPr id="3" name="Picture 2"/>
          <p:cNvPicPr>
            <a:picLocks noChangeAspect="1"/>
          </p:cNvPicPr>
          <p:nvPr/>
        </p:nvPicPr>
        <p:blipFill>
          <a:blip r:embed="rId4"/>
          <a:stretch>
            <a:fillRect/>
          </a:stretch>
        </p:blipFill>
        <p:spPr>
          <a:xfrm flipH="1">
            <a:off x="8872026" y="5072786"/>
            <a:ext cx="3319974" cy="1718036"/>
          </a:xfrm>
          <a:prstGeom prst="rect">
            <a:avLst/>
          </a:prstGeom>
        </p:spPr>
      </p:pic>
      <p:sp>
        <p:nvSpPr>
          <p:cNvPr id="12" name="Rectangle 11"/>
          <p:cNvSpPr/>
          <p:nvPr/>
        </p:nvSpPr>
        <p:spPr>
          <a:xfrm>
            <a:off x="3537978" y="4533634"/>
            <a:ext cx="4824269" cy="369332"/>
          </a:xfrm>
          <a:prstGeom prst="rect">
            <a:avLst/>
          </a:prstGeom>
        </p:spPr>
        <p:txBody>
          <a:bodyPr wrap="none">
            <a:spAutoFit/>
          </a:bodyPr>
          <a:lstStyle/>
          <a:p>
            <a:r>
              <a:rPr lang="en-US" i="1" dirty="0">
                <a:solidFill>
                  <a:srgbClr val="000000"/>
                </a:solidFill>
                <a:latin typeface="Times New Roman" panose="02020603050405020304" pitchFamily="18" charset="0"/>
                <a:ea typeface="Times New Roman" panose="02020603050405020304" pitchFamily="18" charset="0"/>
              </a:rPr>
              <a:t>https://www.youtube.com/watch?v=9L5cPs7n6O0</a:t>
            </a:r>
            <a:endParaRPr lang="en-US" dirty="0"/>
          </a:p>
        </p:txBody>
      </p:sp>
    </p:spTree>
    <p:custDataLst>
      <p:tags r:id="rId1"/>
    </p:custDataLst>
    <p:extLst>
      <p:ext uri="{BB962C8B-B14F-4D97-AF65-F5344CB8AC3E}">
        <p14:creationId xmlns:p14="http://schemas.microsoft.com/office/powerpoint/2010/main" val="1308331206"/>
      </p:ext>
    </p:extLst>
  </p:cSld>
  <p:clrMapOvr>
    <a:masterClrMapping/>
  </p:clrMapOvr>
  <mc:AlternateContent xmlns:mc="http://schemas.openxmlformats.org/markup-compatibility/2006" xmlns:p14="http://schemas.microsoft.com/office/powerpoint/2010/main">
    <mc:Choice Requires="p14">
      <p:transition p14:dur="10" advTm="12000">
        <p14:prism/>
      </p:transition>
    </mc:Choice>
    <mc:Fallback xmlns="">
      <p:transition advTm="12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917"/>
            <a:ext cx="12270226" cy="6910141"/>
          </a:xfrm>
          <a:prstGeom prst="rect">
            <a:avLst/>
          </a:prstGeom>
        </p:spPr>
      </p:pic>
      <p:sp>
        <p:nvSpPr>
          <p:cNvPr id="7" name="TextBox 6"/>
          <p:cNvSpPr txBox="1"/>
          <p:nvPr/>
        </p:nvSpPr>
        <p:spPr>
          <a:xfrm>
            <a:off x="9337183" y="1383257"/>
            <a:ext cx="2424760" cy="2677656"/>
          </a:xfrm>
          <a:prstGeom prst="rect">
            <a:avLst/>
          </a:prstGeom>
          <a:solidFill>
            <a:schemeClr val="bg1">
              <a:lumMod val="95000"/>
            </a:schemeClr>
          </a:solidFill>
        </p:spPr>
        <p:txBody>
          <a:bodyPr wrap="square" rtlCol="0">
            <a:spAutoFit/>
          </a:bodyPr>
          <a:lstStyle/>
          <a:p>
            <a:pPr algn="ct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H24.3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hất</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dinh</a:t>
            </a:r>
            <a:r>
              <a:rPr lang="en-US" sz="2800" b="1" i="1" dirty="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dưỡng</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vai</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trò</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b="1" i="1" dirty="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3"/>
          <a:stretch>
            <a:fillRect/>
          </a:stretch>
        </p:blipFill>
        <p:spPr>
          <a:xfrm rot="10800000">
            <a:off x="-16717" y="5275384"/>
            <a:ext cx="2104680" cy="1628840"/>
          </a:xfrm>
          <a:prstGeom prst="rect">
            <a:avLst/>
          </a:prstGeom>
        </p:spPr>
      </p:pic>
      <p:sp>
        <p:nvSpPr>
          <p:cNvPr id="14" name="Snip Diagonal Corner Rectangle 13"/>
          <p:cNvSpPr/>
          <p:nvPr/>
        </p:nvSpPr>
        <p:spPr>
          <a:xfrm>
            <a:off x="61509" y="99053"/>
            <a:ext cx="12090399" cy="660801"/>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just">
              <a:spcBef>
                <a:spcPts val="600"/>
              </a:spcBef>
              <a:spcAft>
                <a:spcPts val="600"/>
              </a:spcAft>
            </a:pPr>
            <a:r>
              <a:rPr lang="en-US" sz="2600" b="1"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II. VAI TRÒ CỦA CÁC CHẤT DINH DƯỠNG ĐỐI VỚI CƠ THỂ SINH VẬT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39" y="1038900"/>
            <a:ext cx="8319164" cy="5536025"/>
          </a:xfrm>
          <a:prstGeom prst="rect">
            <a:avLst/>
          </a:prstGeom>
        </p:spPr>
      </p:pic>
      <p:sp>
        <p:nvSpPr>
          <p:cNvPr id="12" name="TextBox 11"/>
          <p:cNvSpPr txBox="1"/>
          <p:nvPr/>
        </p:nvSpPr>
        <p:spPr>
          <a:xfrm>
            <a:off x="9337183" y="1401353"/>
            <a:ext cx="2424760" cy="1815882"/>
          </a:xfrm>
          <a:prstGeom prst="rect">
            <a:avLst/>
          </a:prstGeom>
          <a:solidFill>
            <a:schemeClr val="bg1">
              <a:lumMod val="95000"/>
            </a:schemeClr>
          </a:solidFill>
        </p:spPr>
        <p:txBody>
          <a:bodyPr wrap="square" rtlCol="0">
            <a:spAutoFit/>
          </a:bodyPr>
          <a:lstStyle/>
          <a:p>
            <a:pPr algn="ct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tìm</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ví</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dụ</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cụ</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thể</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từng</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nhóm</a:t>
            </a:r>
            <a:r>
              <a:rPr lang="en-US" sz="2800" b="1" i="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i="1" dirty="0" err="1"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chất</a:t>
            </a:r>
            <a:endPar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25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94"/>
            <a:ext cx="12193057" cy="6858594"/>
          </a:xfrm>
          <a:prstGeom prst="rect">
            <a:avLst/>
          </a:prstGeom>
        </p:spPr>
      </p:pic>
      <p:grpSp>
        <p:nvGrpSpPr>
          <p:cNvPr id="11" name="Group 10"/>
          <p:cNvGrpSpPr/>
          <p:nvPr/>
        </p:nvGrpSpPr>
        <p:grpSpPr>
          <a:xfrm>
            <a:off x="267286" y="0"/>
            <a:ext cx="8621907" cy="6858000"/>
            <a:chOff x="3302880" y="0"/>
            <a:chExt cx="8582731" cy="6923230"/>
          </a:xfrm>
        </p:grpSpPr>
        <p:pic>
          <p:nvPicPr>
            <p:cNvPr id="13" name="Picture 12"/>
            <p:cNvPicPr>
              <a:picLocks noChangeAspect="1"/>
            </p:cNvPicPr>
            <p:nvPr/>
          </p:nvPicPr>
          <p:blipFill>
            <a:blip r:embed="rId3"/>
            <a:stretch>
              <a:fillRect/>
            </a:stretch>
          </p:blipFill>
          <p:spPr>
            <a:xfrm>
              <a:off x="3302880" y="0"/>
              <a:ext cx="8582731" cy="6923230"/>
            </a:xfrm>
            <a:prstGeom prst="rect">
              <a:avLst/>
            </a:prstGeom>
          </p:spPr>
        </p:pic>
        <p:sp>
          <p:nvSpPr>
            <p:cNvPr id="14" name="Rectangle 13"/>
            <p:cNvSpPr/>
            <p:nvPr/>
          </p:nvSpPr>
          <p:spPr>
            <a:xfrm>
              <a:off x="5257446" y="3290885"/>
              <a:ext cx="1851376" cy="341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t>Cacbohydrat</a:t>
              </a:r>
              <a:endParaRPr lang="en-US" sz="2400" dirty="0"/>
            </a:p>
          </p:txBody>
        </p:sp>
        <p:sp>
          <p:nvSpPr>
            <p:cNvPr id="15" name="Rectangle 14"/>
            <p:cNvSpPr/>
            <p:nvPr/>
          </p:nvSpPr>
          <p:spPr>
            <a:xfrm>
              <a:off x="6871756" y="6264721"/>
              <a:ext cx="815977" cy="419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Lipid</a:t>
              </a:r>
            </a:p>
          </p:txBody>
        </p:sp>
        <p:sp>
          <p:nvSpPr>
            <p:cNvPr id="16" name="Rectangle 15"/>
            <p:cNvSpPr/>
            <p:nvPr/>
          </p:nvSpPr>
          <p:spPr>
            <a:xfrm>
              <a:off x="7965375" y="3290885"/>
              <a:ext cx="1370536" cy="32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Protein</a:t>
              </a:r>
              <a:endParaRPr lang="en-US" sz="2400" dirty="0"/>
            </a:p>
          </p:txBody>
        </p:sp>
      </p:grpSp>
    </p:spTree>
    <p:extLst>
      <p:ext uri="{BB962C8B-B14F-4D97-AF65-F5344CB8AC3E}">
        <p14:creationId xmlns:p14="http://schemas.microsoft.com/office/powerpoint/2010/main" val="116430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270226" cy="6910141"/>
          </a:xfrm>
          <a:prstGeom prst="rect">
            <a:avLst/>
          </a:prstGeom>
        </p:spPr>
      </p:pic>
      <p:sp>
        <p:nvSpPr>
          <p:cNvPr id="14" name="Snip Diagonal Corner Rectangle 13"/>
          <p:cNvSpPr/>
          <p:nvPr/>
        </p:nvSpPr>
        <p:spPr>
          <a:xfrm>
            <a:off x="61509" y="99053"/>
            <a:ext cx="12090399" cy="660801"/>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just">
              <a:spcBef>
                <a:spcPts val="600"/>
              </a:spcBef>
              <a:spcAft>
                <a:spcPts val="600"/>
              </a:spcAft>
            </a:pPr>
            <a:r>
              <a:rPr lang="en-US" sz="2600" b="1"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II. VAI TRÒ CỦA CÁC CHẤT DINH DƯỠNG ĐỐI VỚI CƠ THỂ SINH VẬT</a:t>
            </a:r>
          </a:p>
        </p:txBody>
      </p:sp>
      <p:sp>
        <p:nvSpPr>
          <p:cNvPr id="8" name="TextBox 7"/>
          <p:cNvSpPr txBox="1"/>
          <p:nvPr/>
        </p:nvSpPr>
        <p:spPr>
          <a:xfrm>
            <a:off x="837128" y="1988531"/>
            <a:ext cx="10805374"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lgn="just">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Chất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dưỡng</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những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chất</a:t>
            </a:r>
            <a:r>
              <a:rPr lang="en-US" sz="2800" dirty="0" smtClean="0">
                <a:latin typeface="Times New Roman" panose="02020603050405020304" pitchFamily="18" charset="0"/>
                <a:cs typeface="Times New Roman" panose="02020603050405020304" pitchFamily="18" charset="0"/>
              </a:rPr>
              <a:t> hay </a:t>
            </a:r>
            <a:r>
              <a:rPr lang="en-US" sz="2800" dirty="0" err="1" smtClean="0">
                <a:latin typeface="Times New Roman" panose="02020603050405020304" pitchFamily="18" charset="0"/>
                <a:cs typeface="Times New Roman" panose="02020603050405020304" pitchFamily="18" charset="0"/>
              </a:rPr>
              <a:t>hợp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hóa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học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được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sinh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vật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hấp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thụ</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môi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trường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ngoài</a:t>
            </a:r>
            <a:r>
              <a:rPr lang="en-US" sz="2800"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Chất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dinh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dưỡng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vai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trò</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cấu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tạo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tế</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bào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cung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cấp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năng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lượng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tham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điều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hòa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hoạt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động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sống</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flipH="1">
            <a:off x="8806754" y="4919304"/>
            <a:ext cx="3463472" cy="1938696"/>
          </a:xfrm>
          <a:prstGeom prst="rect">
            <a:avLst/>
          </a:prstGeom>
        </p:spPr>
      </p:pic>
      <p:pic>
        <p:nvPicPr>
          <p:cNvPr id="4" name="Picture 3"/>
          <p:cNvPicPr>
            <a:picLocks noChangeAspect="1"/>
          </p:cNvPicPr>
          <p:nvPr/>
        </p:nvPicPr>
        <p:blipFill>
          <a:blip r:embed="rId3"/>
          <a:stretch>
            <a:fillRect/>
          </a:stretch>
        </p:blipFill>
        <p:spPr>
          <a:xfrm>
            <a:off x="0" y="4965528"/>
            <a:ext cx="2981202" cy="1938696"/>
          </a:xfrm>
          <a:prstGeom prst="rect">
            <a:avLst/>
          </a:prstGeom>
        </p:spPr>
      </p:pic>
      <p:pic>
        <p:nvPicPr>
          <p:cNvPr id="11" name="Picture 10"/>
          <p:cNvPicPr>
            <a:picLocks noChangeAspect="1"/>
          </p:cNvPicPr>
          <p:nvPr/>
        </p:nvPicPr>
        <p:blipFill>
          <a:blip r:embed="rId4"/>
          <a:stretch>
            <a:fillRect/>
          </a:stretch>
        </p:blipFill>
        <p:spPr>
          <a:xfrm>
            <a:off x="94297" y="1051155"/>
            <a:ext cx="742831" cy="713637"/>
          </a:xfrm>
          <a:prstGeom prst="rect">
            <a:avLst/>
          </a:prstGeom>
        </p:spPr>
      </p:pic>
    </p:spTree>
    <p:extLst>
      <p:ext uri="{BB962C8B-B14F-4D97-AF65-F5344CB8AC3E}">
        <p14:creationId xmlns:p14="http://schemas.microsoft.com/office/powerpoint/2010/main" val="97690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8226" y="0"/>
            <a:ext cx="12270226" cy="6910141"/>
          </a:xfrm>
          <a:prstGeom prst="rect">
            <a:avLst/>
          </a:prstGeom>
        </p:spPr>
      </p:pic>
      <p:sp>
        <p:nvSpPr>
          <p:cNvPr id="14" name="Snip Diagonal Corner Rectangle 13"/>
          <p:cNvSpPr/>
          <p:nvPr/>
        </p:nvSpPr>
        <p:spPr>
          <a:xfrm>
            <a:off x="61509" y="99053"/>
            <a:ext cx="12090399" cy="660801"/>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just">
              <a:spcBef>
                <a:spcPts val="600"/>
              </a:spcBef>
              <a:spcAft>
                <a:spcPts val="600"/>
              </a:spcAft>
            </a:pPr>
            <a:r>
              <a:rPr lang="en-US" sz="2600" b="1"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II. VAI TRÒ CỦA CÁC CHẤT DINH DƯỠNG ĐỐI VỚI CƠ THỂ SINH VẬT</a:t>
            </a:r>
          </a:p>
        </p:txBody>
      </p:sp>
      <p:pic>
        <p:nvPicPr>
          <p:cNvPr id="3" name="Picture 2"/>
          <p:cNvPicPr>
            <a:picLocks noChangeAspect="1"/>
          </p:cNvPicPr>
          <p:nvPr/>
        </p:nvPicPr>
        <p:blipFill>
          <a:blip r:embed="rId3"/>
          <a:stretch>
            <a:fillRect/>
          </a:stretch>
        </p:blipFill>
        <p:spPr>
          <a:xfrm flipH="1">
            <a:off x="8806754" y="4919304"/>
            <a:ext cx="3463472" cy="1938696"/>
          </a:xfrm>
          <a:prstGeom prst="rect">
            <a:avLst/>
          </a:prstGeom>
        </p:spPr>
      </p:pic>
      <p:pic>
        <p:nvPicPr>
          <p:cNvPr id="4" name="Picture 3"/>
          <p:cNvPicPr>
            <a:picLocks noChangeAspect="1"/>
          </p:cNvPicPr>
          <p:nvPr/>
        </p:nvPicPr>
        <p:blipFill>
          <a:blip r:embed="rId3"/>
          <a:stretch>
            <a:fillRect/>
          </a:stretch>
        </p:blipFill>
        <p:spPr>
          <a:xfrm>
            <a:off x="0" y="4965528"/>
            <a:ext cx="2981202" cy="1938696"/>
          </a:xfrm>
          <a:prstGeom prst="rect">
            <a:avLst/>
          </a:prstGeom>
        </p:spPr>
      </p:pic>
      <p:pic>
        <p:nvPicPr>
          <p:cNvPr id="2" name="Picture 1"/>
          <p:cNvPicPr>
            <a:picLocks noChangeAspect="1"/>
          </p:cNvPicPr>
          <p:nvPr/>
        </p:nvPicPr>
        <p:blipFill>
          <a:blip r:embed="rId4"/>
          <a:stretch>
            <a:fillRect/>
          </a:stretch>
        </p:blipFill>
        <p:spPr>
          <a:xfrm>
            <a:off x="61509" y="1841680"/>
            <a:ext cx="4539595" cy="453451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5424" y="1479380"/>
            <a:ext cx="4481312" cy="4481312"/>
          </a:xfrm>
          <a:prstGeom prst="rect">
            <a:avLst/>
          </a:prstGeom>
        </p:spPr>
      </p:pic>
      <p:pic>
        <p:nvPicPr>
          <p:cNvPr id="9" name="Content Placeholder 3"/>
          <p:cNvPicPr>
            <a:picLocks noGrp="1" noChangeAspect="1"/>
          </p:cNvPicPr>
          <p:nvPr>
            <p:ph idx="1"/>
          </p:nvPr>
        </p:nvPicPr>
        <p:blipFill>
          <a:blip r:embed="rId6"/>
          <a:stretch>
            <a:fillRect/>
          </a:stretch>
        </p:blipFill>
        <p:spPr>
          <a:xfrm>
            <a:off x="8070930" y="2572399"/>
            <a:ext cx="3851267" cy="3388293"/>
          </a:xfrm>
          <a:prstGeom prst="rect">
            <a:avLst/>
          </a:prstGeom>
        </p:spPr>
      </p:pic>
      <p:sp>
        <p:nvSpPr>
          <p:cNvPr id="10" name="TextBox 9"/>
          <p:cNvSpPr txBox="1"/>
          <p:nvPr/>
        </p:nvSpPr>
        <p:spPr>
          <a:xfrm>
            <a:off x="6106708" y="5960692"/>
            <a:ext cx="5648838" cy="830997"/>
          </a:xfrm>
          <a:prstGeom prst="rect">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err="1" smtClean="0">
                <a:latin typeface="Times New Roman" panose="02020603050405020304" pitchFamily="18" charset="0"/>
                <a:cs typeface="Times New Roman" panose="02020603050405020304" pitchFamily="18" charset="0"/>
              </a:rPr>
              <a:t>Lá</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cây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bị</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hoàn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toàn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nhìn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rõ</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gân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xanh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nhỏ</a:t>
            </a:r>
            <a:r>
              <a:rPr lang="en-US" sz="2400" dirty="0" smtClean="0">
                <a:latin typeface="Times New Roman" panose="02020603050405020304" pitchFamily="18" charset="0"/>
                <a:cs typeface="Times New Roman" panose="02020603050405020304" pitchFamily="18" charset="0"/>
              </a:rPr>
              <a:t> do </a:t>
            </a:r>
            <a:r>
              <a:rPr lang="en-US" sz="2400" dirty="0" err="1" smtClean="0">
                <a:latin typeface="Times New Roman" panose="02020603050405020304" pitchFamily="18" charset="0"/>
                <a:cs typeface="Times New Roman" panose="02020603050405020304" pitchFamily="18" charset="0"/>
              </a:rPr>
              <a:t>thiếu</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sắt</a:t>
            </a:r>
            <a:endParaRPr lang="en-US" sz="2400" dirty="0">
              <a:latin typeface="Times New Roman" panose="02020603050405020304" pitchFamily="18" charset="0"/>
              <a:cs typeface="Times New Roman" panose="02020603050405020304" pitchFamily="18" charset="0"/>
            </a:endParaRPr>
          </a:p>
        </p:txBody>
      </p:sp>
      <p:sp>
        <p:nvSpPr>
          <p:cNvPr id="11" name="Rectangle 10"/>
          <p:cNvSpPr/>
          <p:nvPr/>
        </p:nvSpPr>
        <p:spPr>
          <a:xfrm>
            <a:off x="625917" y="823713"/>
            <a:ext cx="11207469"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cây</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thiếu</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hoặc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thừa</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dưỡng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dấu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hiệu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bất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lá</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đổi</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màu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quả</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dị</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dạng</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cây</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kém</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phát</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triển</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76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pic>
        <p:nvPicPr>
          <p:cNvPr id="2" name="Picture 1"/>
          <p:cNvPicPr>
            <a:picLocks noChangeAspect="1"/>
          </p:cNvPicPr>
          <p:nvPr/>
        </p:nvPicPr>
        <p:blipFill>
          <a:blip r:embed="rId3"/>
          <a:stretch>
            <a:fillRect/>
          </a:stretch>
        </p:blipFill>
        <p:spPr>
          <a:xfrm>
            <a:off x="222512" y="856988"/>
            <a:ext cx="6038038" cy="4156243"/>
          </a:xfrm>
          <a:prstGeom prst="rect">
            <a:avLst/>
          </a:prstGeom>
        </p:spPr>
      </p:pic>
      <p:sp>
        <p:nvSpPr>
          <p:cNvPr id="3" name="TextBox 2"/>
          <p:cNvSpPr txBox="1"/>
          <p:nvPr/>
        </p:nvSpPr>
        <p:spPr>
          <a:xfrm>
            <a:off x="611712" y="5223885"/>
            <a:ext cx="564883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err="1" smtClean="0">
                <a:latin typeface="Times New Roman" panose="02020603050405020304" pitchFamily="18" charset="0"/>
                <a:cs typeface="Times New Roman" panose="02020603050405020304" pitchFamily="18" charset="0"/>
              </a:rPr>
              <a:t>Lá</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chua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xoăn</a:t>
            </a:r>
            <a:r>
              <a:rPr lang="en-US" sz="2400" dirty="0" smtClean="0">
                <a:latin typeface="Times New Roman" panose="02020603050405020304" pitchFamily="18" charset="0"/>
                <a:cs typeface="Times New Roman" panose="02020603050405020304" pitchFamily="18" charset="0"/>
              </a:rPr>
              <a:t> do </a:t>
            </a:r>
            <a:r>
              <a:rPr lang="en-US" sz="2400" dirty="0" err="1" smtClean="0">
                <a:latin typeface="Times New Roman" panose="02020603050405020304" pitchFamily="18" charset="0"/>
                <a:cs typeface="Times New Roman" panose="02020603050405020304" pitchFamily="18" charset="0"/>
              </a:rPr>
              <a:t>thiếu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magie</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6483062" y="856987"/>
            <a:ext cx="5646408" cy="4156243"/>
          </a:xfrm>
          <a:prstGeom prst="rect">
            <a:avLst/>
          </a:prstGeom>
        </p:spPr>
      </p:pic>
      <p:sp>
        <p:nvSpPr>
          <p:cNvPr id="7" name="TextBox 6"/>
          <p:cNvSpPr txBox="1"/>
          <p:nvPr/>
        </p:nvSpPr>
        <p:spPr>
          <a:xfrm>
            <a:off x="7169362" y="5039220"/>
            <a:ext cx="496010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err="1" smtClean="0">
                <a:latin typeface="Times New Roman" panose="02020603050405020304" pitchFamily="18" charset="0"/>
                <a:cs typeface="Times New Roman" panose="02020603050405020304" pitchFamily="18" charset="0"/>
              </a:rPr>
              <a:t>Dưa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chuột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bị</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dị</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dạng</a:t>
            </a:r>
            <a:r>
              <a:rPr lang="en-US" sz="2400" dirty="0" smtClean="0">
                <a:latin typeface="Times New Roman" panose="02020603050405020304" pitchFamily="18" charset="0"/>
                <a:cs typeface="Times New Roman" panose="02020603050405020304" pitchFamily="18" charset="0"/>
              </a:rPr>
              <a:t> do </a:t>
            </a:r>
            <a:r>
              <a:rPr lang="en-US" sz="2400" dirty="0" err="1" smtClean="0">
                <a:latin typeface="Times New Roman" panose="02020603050405020304" pitchFamily="18" charset="0"/>
                <a:cs typeface="Times New Roman" panose="02020603050405020304" pitchFamily="18" charset="0"/>
              </a:rPr>
              <a:t>bị</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thiếu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một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số</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chất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dinh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dưỡng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65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73" y="250147"/>
            <a:ext cx="10828747" cy="5622619"/>
          </a:xfrm>
          <a:prstGeom prst="rect">
            <a:avLst/>
          </a:prstGeom>
        </p:spPr>
      </p:pic>
      <p:sp>
        <p:nvSpPr>
          <p:cNvPr id="9" name="TextBox 8"/>
          <p:cNvSpPr txBox="1"/>
          <p:nvPr/>
        </p:nvSpPr>
        <p:spPr>
          <a:xfrm>
            <a:off x="2904150" y="6045639"/>
            <a:ext cx="6033787" cy="461665"/>
          </a:xfrm>
          <a:prstGeom prst="rect">
            <a:avLst/>
          </a:prstGeom>
          <a:solidFill>
            <a:schemeClr val="accent2">
              <a:lumMod val="60000"/>
              <a:lumOff val="4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err="1" smtClean="0">
                <a:latin typeface="Times New Roman" panose="02020603050405020304" pitchFamily="18" charset="0"/>
                <a:cs typeface="Times New Roman" panose="02020603050405020304" pitchFamily="18" charset="0"/>
              </a:rPr>
              <a:t>Một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số</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dấu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thiếu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chất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cây</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3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5359"/>
            <a:ext cx="12191999" cy="68660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348"/>
            <a:ext cx="12192000" cy="6862136"/>
          </a:xfrm>
          <a:prstGeom prst="rect">
            <a:avLst/>
          </a:prstGeom>
        </p:spPr>
      </p:pic>
      <p:sp>
        <p:nvSpPr>
          <p:cNvPr id="6" name="Rectangle 5"/>
          <p:cNvSpPr/>
          <p:nvPr/>
        </p:nvSpPr>
        <p:spPr>
          <a:xfrm>
            <a:off x="3318038" y="3089956"/>
            <a:ext cx="8655020" cy="2554545"/>
          </a:xfrm>
          <a:prstGeom prst="rect">
            <a:avLst/>
          </a:prstGeom>
          <a:solidFill>
            <a:schemeClr val="accent2">
              <a:lumMod val="40000"/>
              <a:lumOff val="60000"/>
            </a:schemeClr>
          </a:solidFill>
        </p:spPr>
        <p:txBody>
          <a:bodyPr wrap="square">
            <a:spAutoFit/>
          </a:bodyPr>
          <a:lstStyle/>
          <a:p>
            <a:pPr algn="just"/>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Nhu</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cầu</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dinh</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dưỡng</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khác</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nhau</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ở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loài</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do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đó</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người</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ta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thường</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trồng</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thay</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đổi</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loài</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cây</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trên</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cùng</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diện</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tích</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ở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mùa</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vụ</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khác</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nhau</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năm</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tránh</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suy</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kiệt</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dinh</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dưỡng</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3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đất</a:t>
            </a:r>
            <a:r>
              <a:rPr lang="en-US" sz="32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
        <p:nvSpPr>
          <p:cNvPr id="7" name="Rectangle 6"/>
          <p:cNvSpPr/>
          <p:nvPr/>
        </p:nvSpPr>
        <p:spPr>
          <a:xfrm>
            <a:off x="228810" y="548600"/>
            <a:ext cx="11549804"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b="1" dirty="0" err="1" smtClean="0">
                <a:latin typeface="Times New Roman" panose="02020603050405020304" pitchFamily="18" charset="0"/>
                <a:cs typeface="Times New Roman" panose="02020603050405020304" pitchFamily="18" charset="0"/>
              </a:rPr>
              <a:t>Trong</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trồng</a:t>
            </a:r>
            <a:r>
              <a:rPr lang="en-US" sz="2800" b="1" dirty="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trọt</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người</a:t>
            </a:r>
            <a:r>
              <a:rPr lang="en-US" sz="2800" b="1" dirty="0">
                <a:latin typeface="Times New Roman" panose="02020603050405020304" pitchFamily="18" charset="0"/>
                <a:cs typeface="Times New Roman" panose="02020603050405020304" pitchFamily="18" charset="0"/>
              </a:rPr>
              <a:t> ta </a:t>
            </a:r>
            <a:r>
              <a:rPr lang="en-US" sz="2800" b="1" dirty="0" err="1">
                <a:latin typeface="Times New Roman" panose="02020603050405020304" pitchFamily="18" charset="0"/>
                <a:cs typeface="Times New Roman" panose="02020603050405020304" pitchFamily="18" charset="0"/>
              </a:rPr>
              <a:t>thường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trồng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đổi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loài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cây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nhau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cùng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tích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đất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trồng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năm</a:t>
            </a:r>
            <a:r>
              <a:rPr lang="en-US" sz="2800" b="1" dirty="0" smtClean="0">
                <a:latin typeface="Times New Roman" panose="02020603050405020304" pitchFamily="18" charset="0"/>
                <a:cs typeface="Times New Roman" panose="02020603050405020304" pitchFamily="18" charset="0"/>
              </a:rPr>
              <a:t>,</a:t>
            </a:r>
          </a:p>
          <a:p>
            <a:pPr algn="ct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em</a:t>
            </a:r>
            <a:r>
              <a:rPr lang="en-US" sz="2800" b="1" dirty="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hãy</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giải</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thích</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tại</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sao</a:t>
            </a:r>
            <a:r>
              <a:rPr lang="en-US"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1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pic>
        <p:nvPicPr>
          <p:cNvPr id="3" name="Picture 2"/>
          <p:cNvPicPr>
            <a:picLocks noChangeAspect="1"/>
          </p:cNvPicPr>
          <p:nvPr/>
        </p:nvPicPr>
        <p:blipFill>
          <a:blip r:embed="rId3"/>
          <a:stretch>
            <a:fillRect/>
          </a:stretch>
        </p:blipFill>
        <p:spPr>
          <a:xfrm>
            <a:off x="1268730" y="92710"/>
            <a:ext cx="9942195" cy="6628130"/>
          </a:xfrm>
          <a:prstGeom prst="rect">
            <a:avLst/>
          </a:prstGeom>
        </p:spPr>
      </p:pic>
    </p:spTree>
    <p:extLst>
      <p:ext uri="{BB962C8B-B14F-4D97-AF65-F5344CB8AC3E}">
        <p14:creationId xmlns:p14="http://schemas.microsoft.com/office/powerpoint/2010/main" val="41149295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968" y="399245"/>
            <a:ext cx="9818061" cy="5439403"/>
          </a:xfrm>
          <a:prstGeom prst="rect">
            <a:avLst/>
          </a:prstGeom>
        </p:spPr>
      </p:pic>
    </p:spTree>
    <p:extLst>
      <p:ext uri="{BB962C8B-B14F-4D97-AF65-F5344CB8AC3E}">
        <p14:creationId xmlns:p14="http://schemas.microsoft.com/office/powerpoint/2010/main" val="42421184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42" y="1563091"/>
            <a:ext cx="4986538" cy="373990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470" y="1563091"/>
            <a:ext cx="5686355" cy="3787327"/>
          </a:xfrm>
          <a:prstGeom prst="rect">
            <a:avLst/>
          </a:prstGeom>
        </p:spPr>
      </p:pic>
      <p:sp>
        <p:nvSpPr>
          <p:cNvPr id="7" name="TextBox 6"/>
          <p:cNvSpPr txBox="1"/>
          <p:nvPr/>
        </p:nvSpPr>
        <p:spPr>
          <a:xfrm>
            <a:off x="2485622" y="476518"/>
            <a:ext cx="6114600" cy="461665"/>
          </a:xfrm>
          <a:prstGeom prst="rect">
            <a:avLst/>
          </a:prstGeom>
          <a:solidFill>
            <a:schemeClr val="accent4">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err="1" smtClean="0">
                <a:latin typeface="Times New Roman" panose="02020603050405020304" pitchFamily="18" charset="0"/>
                <a:cs typeface="Times New Roman" panose="02020603050405020304" pitchFamily="18" charset="0"/>
              </a:rPr>
              <a:t>Bệnh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Bướu</a:t>
            </a:r>
            <a:r>
              <a:rPr lang="en-US" sz="2400" b="1" dirty="0" smtClean="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a:t>
            </a:r>
            <a:r>
              <a:rPr lang="en-US" sz="2400" b="1" dirty="0" err="1" smtClean="0">
                <a:latin typeface="Times New Roman" panose="02020603050405020304" pitchFamily="18" charset="0"/>
                <a:cs typeface="Times New Roman" panose="02020603050405020304" pitchFamily="18" charset="0"/>
              </a:rPr>
              <a:t>ổ</a:t>
            </a:r>
            <a:r>
              <a:rPr lang="en-US" sz="2400" b="1" dirty="0" smtClean="0">
                <a:latin typeface="Times New Roman" panose="02020603050405020304" pitchFamily="18" charset="0"/>
                <a:cs typeface="Times New Roman" panose="02020603050405020304" pitchFamily="18" charset="0"/>
              </a:rPr>
              <a:t> do </a:t>
            </a:r>
            <a:r>
              <a:rPr lang="en-US" sz="2400" b="1" dirty="0" err="1" smtClean="0">
                <a:latin typeface="Times New Roman" panose="02020603050405020304" pitchFamily="18" charset="0"/>
                <a:cs typeface="Times New Roman" panose="02020603050405020304" pitchFamily="18" charset="0"/>
              </a:rPr>
              <a:t>thiếu</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Iot</a:t>
            </a:r>
            <a:endParaRPr lang="en-US" sz="2400" b="1" dirty="0">
              <a:latin typeface="Times New Roman" panose="02020603050405020304" pitchFamily="18" charset="0"/>
              <a:cs typeface="Times New Roman" panose="02020603050405020304" pitchFamily="18" charset="0"/>
            </a:endParaRPr>
          </a:p>
        </p:txBody>
      </p:sp>
      <p:pic>
        <p:nvPicPr>
          <p:cNvPr id="8" name="图片 33"/>
          <p:cNvPicPr>
            <a:picLocks noChangeAspect="1"/>
          </p:cNvPicPr>
          <p:nvPr/>
        </p:nvPicPr>
        <p:blipFill rotWithShape="1">
          <a:blip r:embed="rId5" cstate="screen"/>
          <a:srcRect/>
          <a:stretch>
            <a:fillRect/>
          </a:stretch>
        </p:blipFill>
        <p:spPr>
          <a:xfrm>
            <a:off x="0" y="4511040"/>
            <a:ext cx="12192000" cy="2346960"/>
          </a:xfrm>
          <a:prstGeom prst="rect">
            <a:avLst/>
          </a:prstGeom>
        </p:spPr>
      </p:pic>
    </p:spTree>
    <p:extLst>
      <p:ext uri="{BB962C8B-B14F-4D97-AF65-F5344CB8AC3E}">
        <p14:creationId xmlns:p14="http://schemas.microsoft.com/office/powerpoint/2010/main" val="392596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8853" y="6488668"/>
            <a:ext cx="4824269" cy="369332"/>
          </a:xfrm>
          <a:prstGeom prst="rect">
            <a:avLst/>
          </a:prstGeom>
        </p:spPr>
        <p:txBody>
          <a:bodyPr wrap="none">
            <a:spAutoFit/>
          </a:bodyPr>
          <a:lstStyle/>
          <a:p>
            <a:r>
              <a:rPr lang="en-US" i="1" dirty="0">
                <a:solidFill>
                  <a:srgbClr val="000000"/>
                </a:solidFill>
                <a:latin typeface="Times New Roman" panose="02020603050405020304" pitchFamily="18" charset="0"/>
                <a:ea typeface="Times New Roman" panose="02020603050405020304" pitchFamily="18" charset="0"/>
              </a:rPr>
              <a:t>https://www.youtube.com/watch?v=9L5cPs7n6O0</a:t>
            </a:r>
            <a:endParaRPr lang="en-US" dirty="0"/>
          </a:p>
        </p:txBody>
      </p:sp>
      <p:pic>
        <p:nvPicPr>
          <p:cNvPr id="3" name="Nạn đói năm 1945 ở việt nam #shor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18650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0361"/>
            <a:ext cx="12270226" cy="6910141"/>
          </a:xfrm>
          <a:prstGeom prst="rect">
            <a:avLst/>
          </a:prstGeom>
        </p:spPr>
      </p:pic>
      <p:sp>
        <p:nvSpPr>
          <p:cNvPr id="14" name="Snip Diagonal Corner Rectangle 13"/>
          <p:cNvSpPr/>
          <p:nvPr/>
        </p:nvSpPr>
        <p:spPr>
          <a:xfrm>
            <a:off x="61509" y="99053"/>
            <a:ext cx="12090399" cy="660801"/>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just">
              <a:spcBef>
                <a:spcPts val="600"/>
              </a:spcBef>
              <a:spcAft>
                <a:spcPts val="600"/>
              </a:spcAft>
            </a:pPr>
            <a:r>
              <a:rPr lang="en-US" sz="2600" b="1"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II. VAI TRÒ CỦA CÁC CHẤT DINH DƯỠNG ĐỐI VỚI CƠ THỂ SINH VẬT</a:t>
            </a:r>
          </a:p>
        </p:txBody>
      </p:sp>
      <p:pic>
        <p:nvPicPr>
          <p:cNvPr id="3" name="Picture 2"/>
          <p:cNvPicPr>
            <a:picLocks noChangeAspect="1"/>
          </p:cNvPicPr>
          <p:nvPr/>
        </p:nvPicPr>
        <p:blipFill>
          <a:blip r:embed="rId3"/>
          <a:stretch>
            <a:fillRect/>
          </a:stretch>
        </p:blipFill>
        <p:spPr>
          <a:xfrm flipH="1">
            <a:off x="8806754" y="4919304"/>
            <a:ext cx="3463472" cy="1938696"/>
          </a:xfrm>
          <a:prstGeom prst="rect">
            <a:avLst/>
          </a:prstGeom>
        </p:spPr>
      </p:pic>
      <p:pic>
        <p:nvPicPr>
          <p:cNvPr id="4" name="Picture 3"/>
          <p:cNvPicPr>
            <a:picLocks noChangeAspect="1"/>
          </p:cNvPicPr>
          <p:nvPr/>
        </p:nvPicPr>
        <p:blipFill>
          <a:blip r:embed="rId3"/>
          <a:stretch>
            <a:fillRect/>
          </a:stretch>
        </p:blipFill>
        <p:spPr>
          <a:xfrm>
            <a:off x="0" y="4965528"/>
            <a:ext cx="2981202" cy="193869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0619" y="1783397"/>
            <a:ext cx="9103693" cy="5120827"/>
          </a:xfrm>
          <a:prstGeom prst="rect">
            <a:avLst/>
          </a:prstGeom>
        </p:spPr>
      </p:pic>
      <p:sp>
        <p:nvSpPr>
          <p:cNvPr id="9" name="TextBox 8"/>
          <p:cNvSpPr txBox="1"/>
          <p:nvPr/>
        </p:nvSpPr>
        <p:spPr>
          <a:xfrm>
            <a:off x="1856523" y="897924"/>
            <a:ext cx="9511884"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200" dirty="0" err="1" smtClean="0">
                <a:latin typeface="Times New Roman" panose="02020603050405020304" pitchFamily="18" charset="0"/>
                <a:cs typeface="Times New Roman" panose="02020603050405020304" pitchFamily="18" charset="0"/>
              </a:rPr>
              <a:t>Liên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hệ</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thân</a:t>
            </a:r>
            <a:r>
              <a:rPr lang="en-US" sz="3200" dirty="0" smtClean="0">
                <a:latin typeface="Times New Roman" panose="02020603050405020304" pitchFamily="18" charset="0"/>
                <a:cs typeface="Times New Roman" panose="02020603050405020304" pitchFamily="18" charset="0"/>
              </a:rPr>
              <a:t>: Theo </a:t>
            </a:r>
            <a:r>
              <a:rPr lang="en-US" sz="3200" dirty="0" err="1" smtClean="0">
                <a:latin typeface="Times New Roman" panose="02020603050405020304" pitchFamily="18" charset="0"/>
                <a:cs typeface="Times New Roman" panose="02020603050405020304" pitchFamily="18" charset="0"/>
              </a:rPr>
              <a:t>em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chế</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độ</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ăn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uống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của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đã</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hợp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chưa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Em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hãy</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tự</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điều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chỉnh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chế</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đô</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ăn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của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sao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hợp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610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pic>
        <p:nvPicPr>
          <p:cNvPr id="6" name="Picture 5"/>
          <p:cNvPicPr>
            <a:picLocks noChangeAspect="1"/>
          </p:cNvPicPr>
          <p:nvPr/>
        </p:nvPicPr>
        <p:blipFill>
          <a:blip r:embed="rId3"/>
          <a:stretch>
            <a:fillRect/>
          </a:stretch>
        </p:blipFill>
        <p:spPr>
          <a:xfrm>
            <a:off x="-1058" y="-594"/>
            <a:ext cx="12193057" cy="685859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1381" y="98173"/>
            <a:ext cx="6661059" cy="6661059"/>
          </a:xfrm>
          <a:prstGeom prst="rect">
            <a:avLst/>
          </a:prstGeom>
        </p:spPr>
      </p:pic>
    </p:spTree>
    <p:extLst>
      <p:ext uri="{BB962C8B-B14F-4D97-AF65-F5344CB8AC3E}">
        <p14:creationId xmlns:p14="http://schemas.microsoft.com/office/powerpoint/2010/main" val="27056150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loud 2"/>
          <p:cNvSpPr/>
          <p:nvPr/>
        </p:nvSpPr>
        <p:spPr>
          <a:xfrm>
            <a:off x="2484120" y="641783"/>
            <a:ext cx="6896100" cy="3810000"/>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rgbClr val="FFFF00"/>
              </a:solidFill>
              <a:effectLst>
                <a:outerShdw blurRad="38100" dist="38100" dir="2700000" algn="tl">
                  <a:srgbClr val="000000">
                    <a:alpha val="43137"/>
                  </a:srgbClr>
                </a:outerShdw>
              </a:effectLst>
            </a:endParaRPr>
          </a:p>
        </p:txBody>
      </p:sp>
      <p:sp>
        <p:nvSpPr>
          <p:cNvPr id="5" name="Rectangle 4"/>
          <p:cNvSpPr/>
          <p:nvPr/>
        </p:nvSpPr>
        <p:spPr>
          <a:xfrm>
            <a:off x="4395764" y="1953809"/>
            <a:ext cx="3301673" cy="923330"/>
          </a:xfrm>
          <a:prstGeom prst="rect">
            <a:avLst/>
          </a:prstGeom>
          <a:solidFill>
            <a:srgbClr val="FFFF00"/>
          </a:solid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LUYỆN TẬP</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716355958"/>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graphicFrame>
        <p:nvGraphicFramePr>
          <p:cNvPr id="6" name="Table 5"/>
          <p:cNvGraphicFramePr>
            <a:graphicFrameLocks noGrp="1"/>
          </p:cNvGraphicFramePr>
          <p:nvPr>
            <p:extLst/>
          </p:nvPr>
        </p:nvGraphicFramePr>
        <p:xfrm>
          <a:off x="127813" y="932183"/>
          <a:ext cx="11936372" cy="5736613"/>
        </p:xfrm>
        <a:graphic>
          <a:graphicData uri="http://schemas.openxmlformats.org/drawingml/2006/table">
            <a:tbl>
              <a:tblPr firstRow="1" firstCol="1" bandRow="1"/>
              <a:tblGrid>
                <a:gridCol w="1945706">
                  <a:extLst>
                    <a:ext uri="{9D8B030D-6E8A-4147-A177-3AD203B41FA5}">
                      <a16:colId xmlns:a16="http://schemas.microsoft.com/office/drawing/2014/main" xmlns="" val="3827019669"/>
                    </a:ext>
                  </a:extLst>
                </a:gridCol>
                <a:gridCol w="4373440">
                  <a:extLst>
                    <a:ext uri="{9D8B030D-6E8A-4147-A177-3AD203B41FA5}">
                      <a16:colId xmlns:a16="http://schemas.microsoft.com/office/drawing/2014/main" xmlns="" val="3016217738"/>
                    </a:ext>
                  </a:extLst>
                </a:gridCol>
                <a:gridCol w="2636960">
                  <a:extLst>
                    <a:ext uri="{9D8B030D-6E8A-4147-A177-3AD203B41FA5}">
                      <a16:colId xmlns:a16="http://schemas.microsoft.com/office/drawing/2014/main" xmlns="" val="3306026359"/>
                    </a:ext>
                  </a:extLst>
                </a:gridCol>
                <a:gridCol w="2980266">
                  <a:extLst>
                    <a:ext uri="{9D8B030D-6E8A-4147-A177-3AD203B41FA5}">
                      <a16:colId xmlns:a16="http://schemas.microsoft.com/office/drawing/2014/main" xmlns="" val="3120020449"/>
                    </a:ext>
                  </a:extLst>
                </a:gridCol>
              </a:tblGrid>
              <a:tr h="1202891">
                <a:tc>
                  <a:txBody>
                    <a:bodyPr/>
                    <a:lstStyle/>
                    <a:p>
                      <a:pPr algn="ctr">
                        <a:lnSpc>
                          <a:spcPct val="135000"/>
                        </a:lnSpc>
                        <a:spcBef>
                          <a:spcPts val="600"/>
                        </a:spcBef>
                        <a:spcAft>
                          <a:spcPts val="0"/>
                        </a:spcAf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dinh</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dưỡng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5000"/>
                        </a:lnSpc>
                        <a:spcBef>
                          <a:spcPts val="600"/>
                        </a:spcBef>
                        <a:spcAft>
                          <a:spcPts val="0"/>
                        </a:spcAf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Vai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5000"/>
                        </a:lnSpc>
                        <a:spcBef>
                          <a:spcPts val="600"/>
                        </a:spcBef>
                        <a:spcAft>
                          <a:spcPts val="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Thức ăn chứa nhiều chất dinh dưỡng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5000"/>
                        </a:lnSpc>
                        <a:spcBef>
                          <a:spcPts val="600"/>
                        </a:spcBef>
                        <a:spcAft>
                          <a:spcPts val="0"/>
                        </a:spcAf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Một số biểu hiện của cơ thể khi bị thiếu hoặc thừa dinh dưỡng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00894000"/>
                  </a:ext>
                </a:extLst>
              </a:tr>
              <a:tr h="1447964">
                <a:tc>
                  <a:txBody>
                    <a:bodyPr/>
                    <a:lstStyle/>
                    <a:p>
                      <a:pPr algn="just">
                        <a:lnSpc>
                          <a:spcPct val="135000"/>
                        </a:lnSpc>
                        <a:spcBef>
                          <a:spcPts val="600"/>
                        </a:spcBef>
                        <a:spcAft>
                          <a:spcPts val="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Protein</a:t>
                      </a: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5000"/>
                        </a:lnSpc>
                        <a:spcBef>
                          <a:spcPts val="600"/>
                        </a:spcBef>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thuận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lợi</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44728634"/>
                  </a:ext>
                </a:extLst>
              </a:tr>
              <a:tr h="553156">
                <a:tc>
                  <a:txBody>
                    <a:bodyPr/>
                    <a:lstStyle/>
                    <a:p>
                      <a:pPr algn="just">
                        <a:lnSpc>
                          <a:spcPct val="135000"/>
                        </a:lnSpc>
                        <a:spcBef>
                          <a:spcPts val="600"/>
                        </a:spcBef>
                        <a:spcAft>
                          <a:spcPts val="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Carbohydrate</a:t>
                      </a: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yếu</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1912240"/>
                  </a:ext>
                </a:extLst>
              </a:tr>
              <a:tr h="778933">
                <a:tc>
                  <a:txBody>
                    <a:bodyPr/>
                    <a:lstStyle/>
                    <a:p>
                      <a:pPr algn="just">
                        <a:lnSpc>
                          <a:spcPct val="135000"/>
                        </a:lnSpc>
                        <a:spcBef>
                          <a:spcPts val="600"/>
                        </a:spcBef>
                        <a:spcAft>
                          <a:spcPts val="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Lipid</a:t>
                      </a: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Dự</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trữ</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năng</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lượng</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chống</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mất</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nhiệt</a:t>
                      </a:r>
                      <a:endParaRPr lang="en-US" sz="2000" kern="1200" dirty="0" smtClean="0">
                        <a:solidFill>
                          <a:schemeClr val="tx1"/>
                        </a:solidFill>
                        <a:effectLst/>
                        <a:latin typeface="Times New Roman" panose="02020603050405020304" pitchFamily="18" charset="0"/>
                        <a:ea typeface="+mn-ea"/>
                        <a:cs typeface="Times New Roman" panose="02020603050405020304" pitchFamily="18" charset="0"/>
                      </a:endParaRPr>
                    </a:p>
                    <a:p>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Là</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dung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môi</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hòa</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tan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một</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số</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vitamin</a:t>
                      </a:r>
                      <a:endParaRPr lang="en-US" sz="2000" dirty="0" smtClean="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13194703"/>
                  </a:ext>
                </a:extLst>
              </a:tr>
              <a:tr h="1618455">
                <a:tc>
                  <a:txBody>
                    <a:bodyPr/>
                    <a:lstStyle/>
                    <a:p>
                      <a:pPr algn="just">
                        <a:lnSpc>
                          <a:spcPct val="135000"/>
                        </a:lnSpc>
                        <a:spcBef>
                          <a:spcPts val="600"/>
                        </a:spcBef>
                        <a:spcAft>
                          <a:spcPts val="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Vitamin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muối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khoáng</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indent="-342900" algn="just">
                        <a:lnSpc>
                          <a:spcPct val="135000"/>
                        </a:lnSpc>
                        <a:spcBef>
                          <a:spcPts val="600"/>
                        </a:spcBef>
                        <a:spcAft>
                          <a:spcPts val="0"/>
                        </a:spcAft>
                        <a:buFontTx/>
                        <a:buChar char="-"/>
                      </a:pPr>
                      <a:r>
                        <a:rPr lang="en-US" sz="2000" dirty="0" err="1" smtClean="0">
                          <a:effectLst/>
                          <a:latin typeface="Times New Roman" panose="02020603050405020304" pitchFamily="18" charset="0"/>
                          <a:ea typeface="Calibri" panose="020F0502020204030204" pitchFamily="34" charset="0"/>
                          <a:cs typeface="Times New Roman" panose="02020603050405020304" pitchFamily="18" charset="0"/>
                        </a:rPr>
                        <a:t>Tham</a:t>
                      </a: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enzyme,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35000"/>
                        </a:lnSpc>
                        <a:spcBef>
                          <a:spcPts val="600"/>
                        </a:spcBef>
                        <a:spcAft>
                          <a:spcPts val="0"/>
                        </a:spcAft>
                        <a:buFontTx/>
                        <a:buChar char="-"/>
                      </a:pPr>
                      <a:r>
                        <a:rPr lang="en-US" sz="2000" dirty="0" err="1" smtClean="0">
                          <a:effectLst/>
                          <a:latin typeface="Times New Roman" panose="02020603050405020304" pitchFamily="18" charset="0"/>
                          <a:ea typeface="Calibri" panose="020F0502020204030204" pitchFamily="34" charset="0"/>
                          <a:cs typeface="Times New Roman" panose="02020603050405020304" pitchFamily="18" charset="0"/>
                        </a:rPr>
                        <a:t>Tham</a:t>
                      </a: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04566574"/>
                  </a:ext>
                </a:extLst>
              </a:tr>
            </a:tbl>
          </a:graphicData>
        </a:graphic>
      </p:graphicFrame>
      <p:sp>
        <p:nvSpPr>
          <p:cNvPr id="7" name="Rectangle 2"/>
          <p:cNvSpPr>
            <a:spLocks noChangeArrowheads="1"/>
          </p:cNvSpPr>
          <p:nvPr/>
        </p:nvSpPr>
        <p:spPr bwMode="auto">
          <a:xfrm>
            <a:off x="2911423" y="168303"/>
            <a:ext cx="6603346" cy="523220"/>
          </a:xfrm>
          <a:prstGeom prst="rect">
            <a:avLst/>
          </a:prstGeom>
          <a:solidFill>
            <a:schemeClr val="bg1"/>
          </a:solidFill>
          <a:ln>
            <a:noFill/>
          </a:ln>
          <a:effectLs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Vai</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trò</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dinh</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dưỡng</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đối</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i="1" dirty="0" err="1" smtClean="0">
                <a:latin typeface="Times New Roman" panose="02020603050405020304" pitchFamily="18" charset="0"/>
                <a:ea typeface="Calibri" panose="020F0502020204030204" pitchFamily="34" charset="0"/>
                <a:cs typeface="Times New Roman" panose="02020603050405020304" pitchFamily="18" charset="0"/>
              </a:rPr>
              <a:t>sinh</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vật</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9857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graphicFrame>
        <p:nvGraphicFramePr>
          <p:cNvPr id="4" name="Table 3"/>
          <p:cNvGraphicFramePr>
            <a:graphicFrameLocks noGrp="1"/>
          </p:cNvGraphicFramePr>
          <p:nvPr>
            <p:extLst/>
          </p:nvPr>
        </p:nvGraphicFramePr>
        <p:xfrm>
          <a:off x="127813" y="839729"/>
          <a:ext cx="11917431" cy="5764271"/>
        </p:xfrm>
        <a:graphic>
          <a:graphicData uri="http://schemas.openxmlformats.org/drawingml/2006/table">
            <a:tbl>
              <a:tblPr firstRow="1" firstCol="1" bandRow="1"/>
              <a:tblGrid>
                <a:gridCol w="1942618">
                  <a:extLst>
                    <a:ext uri="{9D8B030D-6E8A-4147-A177-3AD203B41FA5}">
                      <a16:colId xmlns:a16="http://schemas.microsoft.com/office/drawing/2014/main" xmlns="" val="3827019669"/>
                    </a:ext>
                  </a:extLst>
                </a:gridCol>
                <a:gridCol w="3212229">
                  <a:extLst>
                    <a:ext uri="{9D8B030D-6E8A-4147-A177-3AD203B41FA5}">
                      <a16:colId xmlns:a16="http://schemas.microsoft.com/office/drawing/2014/main" xmlns="" val="3016217738"/>
                    </a:ext>
                  </a:extLst>
                </a:gridCol>
                <a:gridCol w="3076976">
                  <a:extLst>
                    <a:ext uri="{9D8B030D-6E8A-4147-A177-3AD203B41FA5}">
                      <a16:colId xmlns:a16="http://schemas.microsoft.com/office/drawing/2014/main" xmlns="" val="3306026359"/>
                    </a:ext>
                  </a:extLst>
                </a:gridCol>
                <a:gridCol w="3685608">
                  <a:extLst>
                    <a:ext uri="{9D8B030D-6E8A-4147-A177-3AD203B41FA5}">
                      <a16:colId xmlns:a16="http://schemas.microsoft.com/office/drawing/2014/main" xmlns="" val="3120020449"/>
                    </a:ext>
                  </a:extLst>
                </a:gridCol>
              </a:tblGrid>
              <a:tr h="1531285">
                <a:tc>
                  <a:txBody>
                    <a:bodyPr/>
                    <a:lstStyle/>
                    <a:p>
                      <a:pPr algn="ctr">
                        <a:lnSpc>
                          <a:spcPct val="135000"/>
                        </a:lnSpc>
                        <a:spcBef>
                          <a:spcPts val="600"/>
                        </a:spcBef>
                        <a:spcAft>
                          <a:spcPts val="0"/>
                        </a:spcAft>
                      </a:pPr>
                      <a:r>
                        <a:rPr lang="en-US" sz="2400" b="1" dirty="0" err="1" smtClean="0">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4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smtClean="0">
                          <a:effectLst/>
                          <a:latin typeface="Times New Roman" panose="02020603050405020304" pitchFamily="18" charset="0"/>
                          <a:ea typeface="Calibri" panose="020F0502020204030204" pitchFamily="34" charset="0"/>
                          <a:cs typeface="Times New Roman" panose="02020603050405020304" pitchFamily="18" charset="0"/>
                        </a:rPr>
                        <a:t>dinh</a:t>
                      </a:r>
                      <a:r>
                        <a:rPr lang="en-US" sz="24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smtClean="0">
                          <a:effectLst/>
                          <a:latin typeface="Times New Roman" panose="02020603050405020304" pitchFamily="18" charset="0"/>
                          <a:ea typeface="Calibri" panose="020F0502020204030204" pitchFamily="34" charset="0"/>
                          <a:cs typeface="Times New Roman" panose="02020603050405020304" pitchFamily="18" charset="0"/>
                        </a:rPr>
                        <a:t>dưỡng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5000"/>
                        </a:lnSpc>
                        <a:spcBef>
                          <a:spcPts val="600"/>
                        </a:spcBef>
                        <a:spcAft>
                          <a:spcPts val="0"/>
                        </a:spcAft>
                      </a:pP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Vai</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5000"/>
                        </a:lnSpc>
                        <a:spcBef>
                          <a:spcPts val="600"/>
                        </a:spcBef>
                        <a:spcAft>
                          <a:spcPts val="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Thức ăn chứa nhiều chất dinh dưỡng</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5000"/>
                        </a:lnSpc>
                        <a:spcBef>
                          <a:spcPts val="600"/>
                        </a:spcBef>
                        <a:spcAft>
                          <a:spcPts val="0"/>
                        </a:spcAft>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Một số biểu hiện của cơ thể khi bị thiếu hoặc thừa dinh dưỡng</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00894000"/>
                  </a:ext>
                </a:extLst>
              </a:tr>
              <a:tr h="2726637">
                <a:tc>
                  <a:txBody>
                    <a:bodyPr/>
                    <a:lstStyle/>
                    <a:p>
                      <a:pPr algn="just">
                        <a:lnSpc>
                          <a:spcPct val="135000"/>
                        </a:lnSpc>
                        <a:spcBef>
                          <a:spcPts val="60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Protein</a:t>
                      </a: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bào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5000"/>
                        </a:lnSpc>
                        <a:spcBef>
                          <a:spcPts val="600"/>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trao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hoá</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thuận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lợi</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44728634"/>
                  </a:ext>
                </a:extLst>
              </a:tr>
              <a:tr h="1506349">
                <a:tc>
                  <a:txBody>
                    <a:bodyPr/>
                    <a:lstStyle/>
                    <a:p>
                      <a:pPr algn="just">
                        <a:lnSpc>
                          <a:spcPct val="135000"/>
                        </a:lnSpc>
                        <a:spcBef>
                          <a:spcPts val="600"/>
                        </a:spcBef>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Carbohydrate</a:t>
                      </a: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yếu</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1912240"/>
                  </a:ext>
                </a:extLst>
              </a:tr>
            </a:tbl>
          </a:graphicData>
        </a:graphic>
      </p:graphicFrame>
      <p:sp>
        <p:nvSpPr>
          <p:cNvPr id="2" name="TextBox 1"/>
          <p:cNvSpPr txBox="1"/>
          <p:nvPr/>
        </p:nvSpPr>
        <p:spPr>
          <a:xfrm>
            <a:off x="5328354" y="2427112"/>
            <a:ext cx="2991557" cy="1089529"/>
          </a:xfrm>
          <a:prstGeom prst="rect">
            <a:avLst/>
          </a:prstGeom>
          <a:noFill/>
        </p:spPr>
        <p:txBody>
          <a:bodyPr wrap="square" rtlCol="0">
            <a:spAutoFit/>
          </a:bodyPr>
          <a:lstStyle/>
          <a:p>
            <a:pPr lvl="0" algn="just">
              <a:lnSpc>
                <a:spcPct val="135000"/>
              </a:lnSpc>
              <a:spcBef>
                <a:spcPts val="600"/>
              </a:spcBef>
            </a:pP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loại</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thịt</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loại</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đậu</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p:cNvSpPr txBox="1"/>
          <p:nvPr/>
        </p:nvSpPr>
        <p:spPr>
          <a:xfrm>
            <a:off x="8386018" y="2274560"/>
            <a:ext cx="3785412" cy="2662267"/>
          </a:xfrm>
          <a:prstGeom prst="rect">
            <a:avLst/>
          </a:prstGeom>
          <a:noFill/>
        </p:spPr>
        <p:txBody>
          <a:bodyPr wrap="square" rtlCol="0">
            <a:spAutoFit/>
          </a:bodyPr>
          <a:lstStyle/>
          <a:p>
            <a:pPr algn="just">
              <a:lnSpc>
                <a:spcPct val="135000"/>
              </a:lnSpc>
              <a:spcBef>
                <a:spcPts val="600"/>
              </a:spcBef>
              <a:spcAft>
                <a:spcPts val="0"/>
              </a:spcAft>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t>
            </a:r>
            <a:r>
              <a:rPr lang="en-US" sz="2400" dirty="0" err="1" smtClean="0">
                <a:latin typeface="Times New Roman" panose="02020603050405020304" pitchFamily="18" charset="0"/>
                <a:ea typeface="Calibri" panose="020F0502020204030204" pitchFamily="34" charset="0"/>
                <a:cs typeface="Times New Roman" panose="02020603050405020304" pitchFamily="18" charset="0"/>
              </a:rPr>
              <a:t>Thiếu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cơ</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gầy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còm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chậm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lớn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khả</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đề</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kháng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kém</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5000"/>
              </a:lnSpc>
              <a:spcBef>
                <a:spcPts val="600"/>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Thừa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tăng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cân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bất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táo</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bón</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p:cNvSpPr txBox="1"/>
          <p:nvPr/>
        </p:nvSpPr>
        <p:spPr>
          <a:xfrm>
            <a:off x="5367865" y="5114351"/>
            <a:ext cx="2991557" cy="1037015"/>
          </a:xfrm>
          <a:prstGeom prst="rect">
            <a:avLst/>
          </a:prstGeom>
          <a:noFill/>
        </p:spPr>
        <p:txBody>
          <a:bodyPr wrap="square" rtlCol="0">
            <a:spAutoFit/>
          </a:bodyPr>
          <a:lstStyle/>
          <a:p>
            <a:pPr algn="just">
              <a:lnSpc>
                <a:spcPct val="135000"/>
              </a:lnSpc>
              <a:spcBef>
                <a:spcPts val="600"/>
              </a:spcBef>
              <a:spcAft>
                <a:spcPts val="0"/>
              </a:spcAft>
            </a:pPr>
            <a:r>
              <a:rPr lang="en-US" sz="2400" dirty="0" err="1">
                <a:latin typeface="Times New Roman" panose="02020603050405020304" pitchFamily="18" charset="0"/>
                <a:ea typeface="Calibri" panose="020F0502020204030204" pitchFamily="34" charset="0"/>
                <a:cs typeface="Times New Roman" panose="02020603050405020304" pitchFamily="18" charset="0"/>
              </a:rPr>
              <a:t>Cơm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bánh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mì</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khoai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lang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khoai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tây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ngô</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p:cNvSpPr txBox="1"/>
          <p:nvPr/>
        </p:nvSpPr>
        <p:spPr>
          <a:xfrm>
            <a:off x="8485608" y="4942395"/>
            <a:ext cx="3559636" cy="1665071"/>
          </a:xfrm>
          <a:prstGeom prst="rect">
            <a:avLst/>
          </a:prstGeom>
          <a:noFill/>
        </p:spPr>
        <p:txBody>
          <a:bodyPr wrap="square" rtlCol="0">
            <a:spAutoFit/>
          </a:bodyPr>
          <a:lstStyle/>
          <a:p>
            <a:pPr algn="just">
              <a:lnSpc>
                <a:spcPct val="135000"/>
              </a:lnSpc>
              <a:spcBef>
                <a:spcPts val="600"/>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Thiếu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mệt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mỗi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khi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tập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giảm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35000"/>
              </a:lnSpc>
              <a:spcBef>
                <a:spcPts val="600"/>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Thừa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béo</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phì</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 name="5-Point Star 2">
            <a:hlinkClick r:id="rId3" action="ppaction://hlinksldjump"/>
          </p:cNvPr>
          <p:cNvSpPr/>
          <p:nvPr/>
        </p:nvSpPr>
        <p:spPr>
          <a:xfrm>
            <a:off x="11510009" y="6046470"/>
            <a:ext cx="390595" cy="4078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a:spLocks noChangeArrowheads="1"/>
          </p:cNvSpPr>
          <p:nvPr/>
        </p:nvSpPr>
        <p:spPr bwMode="auto">
          <a:xfrm>
            <a:off x="2397853" y="158255"/>
            <a:ext cx="6672276" cy="523220"/>
          </a:xfrm>
          <a:prstGeom prst="rect">
            <a:avLst/>
          </a:prstGeom>
          <a:solidFill>
            <a:schemeClr val="bg1"/>
          </a:solidFill>
          <a:ln>
            <a:noFill/>
          </a:ln>
          <a:effectLs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Vai</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trò</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dinh</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dưỡng</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đối</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sz="2800" i="1" dirty="0" err="1" smtClean="0">
                <a:latin typeface="Times New Roman" panose="02020603050405020304" pitchFamily="18" charset="0"/>
                <a:ea typeface="Calibri" panose="020F0502020204030204" pitchFamily="34" charset="0"/>
                <a:cs typeface="Times New Roman" panose="02020603050405020304" pitchFamily="18" charset="0"/>
              </a:rPr>
              <a:t>sinh</a:t>
            </a: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1"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vật</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967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66086"/>
          </a:xfrm>
          <a:prstGeom prst="rect">
            <a:avLst/>
          </a:prstGeom>
        </p:spPr>
      </p:pic>
      <p:graphicFrame>
        <p:nvGraphicFramePr>
          <p:cNvPr id="2" name="Table 1"/>
          <p:cNvGraphicFramePr>
            <a:graphicFrameLocks noGrp="1"/>
          </p:cNvGraphicFramePr>
          <p:nvPr>
            <p:extLst/>
          </p:nvPr>
        </p:nvGraphicFramePr>
        <p:xfrm>
          <a:off x="127813" y="0"/>
          <a:ext cx="11936372" cy="6851062"/>
        </p:xfrm>
        <a:graphic>
          <a:graphicData uri="http://schemas.openxmlformats.org/drawingml/2006/table">
            <a:tbl>
              <a:tblPr firstRow="1" firstCol="1" bandRow="1"/>
              <a:tblGrid>
                <a:gridCol w="1633254">
                  <a:extLst>
                    <a:ext uri="{9D8B030D-6E8A-4147-A177-3AD203B41FA5}">
                      <a16:colId xmlns:a16="http://schemas.microsoft.com/office/drawing/2014/main" xmlns="" val="356296095"/>
                    </a:ext>
                  </a:extLst>
                </a:gridCol>
                <a:gridCol w="2698044">
                  <a:extLst>
                    <a:ext uri="{9D8B030D-6E8A-4147-A177-3AD203B41FA5}">
                      <a16:colId xmlns:a16="http://schemas.microsoft.com/office/drawing/2014/main" xmlns="" val="3369540625"/>
                    </a:ext>
                  </a:extLst>
                </a:gridCol>
                <a:gridCol w="3002845">
                  <a:extLst>
                    <a:ext uri="{9D8B030D-6E8A-4147-A177-3AD203B41FA5}">
                      <a16:colId xmlns:a16="http://schemas.microsoft.com/office/drawing/2014/main" xmlns="" val="1388008247"/>
                    </a:ext>
                  </a:extLst>
                </a:gridCol>
                <a:gridCol w="4602229">
                  <a:extLst>
                    <a:ext uri="{9D8B030D-6E8A-4147-A177-3AD203B41FA5}">
                      <a16:colId xmlns:a16="http://schemas.microsoft.com/office/drawing/2014/main" xmlns="" val="4068285108"/>
                    </a:ext>
                  </a:extLst>
                </a:gridCol>
              </a:tblGrid>
              <a:tr h="1095022">
                <a:tc>
                  <a:txBody>
                    <a:bodyPr/>
                    <a:lstStyle/>
                    <a:p>
                      <a:pPr algn="ctr">
                        <a:lnSpc>
                          <a:spcPct val="135000"/>
                        </a:lnSpc>
                        <a:spcBef>
                          <a:spcPts val="600"/>
                        </a:spcBef>
                        <a:spcAft>
                          <a:spcPts val="0"/>
                        </a:spcAft>
                      </a:pP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dinh</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dưỡng</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5000"/>
                        </a:lnSpc>
                        <a:spcBef>
                          <a:spcPts val="600"/>
                        </a:spcBef>
                        <a:spcAft>
                          <a:spcPts val="0"/>
                        </a:spcAft>
                      </a:pP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Vai</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5000"/>
                        </a:lnSpc>
                        <a:spcBef>
                          <a:spcPts val="600"/>
                        </a:spcBef>
                        <a:spcAft>
                          <a:spcPts val="0"/>
                        </a:spcAft>
                      </a:pP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dinh</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dưỡng</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35000"/>
                        </a:lnSpc>
                        <a:spcBef>
                          <a:spcPts val="600"/>
                        </a:spcBef>
                        <a:spcAft>
                          <a:spcPts val="0"/>
                        </a:spcAft>
                      </a:pPr>
                      <a:r>
                        <a:rPr lang="en-US" sz="2300" b="1">
                          <a:effectLst/>
                          <a:latin typeface="Times New Roman" panose="02020603050405020304" pitchFamily="18" charset="0"/>
                          <a:ea typeface="Calibri" panose="020F0502020204030204" pitchFamily="34" charset="0"/>
                          <a:cs typeface="Times New Roman" panose="02020603050405020304" pitchFamily="18" charset="0"/>
                        </a:rPr>
                        <a:t>Một số biểu hiện của cơ thể khi bị thiếu hoặc thừa dinh dưỡng</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03388889"/>
                  </a:ext>
                </a:extLst>
              </a:tr>
              <a:tr h="2588203">
                <a:tc>
                  <a:txBody>
                    <a:bodyPr/>
                    <a:lstStyle/>
                    <a:p>
                      <a:pPr algn="just">
                        <a:lnSpc>
                          <a:spcPct val="135000"/>
                        </a:lnSpc>
                        <a:spcBef>
                          <a:spcPts val="600"/>
                        </a:spcBef>
                        <a:spcAft>
                          <a:spcPts val="0"/>
                        </a:spcAft>
                      </a:pP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Lipid</a:t>
                      </a: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Dự</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trữ</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năng</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lượng</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chống</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mất</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nhiệt</a:t>
                      </a:r>
                      <a:endParaRPr lang="en-US" sz="2300" kern="1200" dirty="0" smtClean="0">
                        <a:solidFill>
                          <a:schemeClr val="tx1"/>
                        </a:solidFill>
                        <a:effectLst/>
                        <a:latin typeface="Times New Roman" panose="02020603050405020304" pitchFamily="18" charset="0"/>
                        <a:ea typeface="+mn-ea"/>
                        <a:cs typeface="Times New Roman" panose="02020603050405020304" pitchFamily="18" charset="0"/>
                      </a:endParaRPr>
                    </a:p>
                    <a:p>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Là</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dung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môi</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hòa</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tan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một</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300" kern="1200" dirty="0" err="1" smtClean="0">
                          <a:solidFill>
                            <a:schemeClr val="tx1"/>
                          </a:solidFill>
                          <a:effectLst/>
                          <a:latin typeface="Times New Roman" panose="02020603050405020304" pitchFamily="18" charset="0"/>
                          <a:ea typeface="+mn-ea"/>
                          <a:cs typeface="Times New Roman" panose="02020603050405020304" pitchFamily="18" charset="0"/>
                        </a:rPr>
                        <a:t>số</a:t>
                      </a:r>
                      <a:r>
                        <a:rPr lang="en-US" sz="2300" kern="1200" dirty="0" smtClean="0">
                          <a:solidFill>
                            <a:schemeClr val="tx1"/>
                          </a:solidFill>
                          <a:effectLst/>
                          <a:latin typeface="Times New Roman" panose="02020603050405020304" pitchFamily="18" charset="0"/>
                          <a:ea typeface="+mn-ea"/>
                          <a:cs typeface="Times New Roman" panose="02020603050405020304" pitchFamily="18" charset="0"/>
                        </a:rPr>
                        <a:t> vitamin</a:t>
                      </a:r>
                      <a:endParaRPr lang="en-US" sz="2300" dirty="0" smtClean="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69153243"/>
                  </a:ext>
                </a:extLst>
              </a:tr>
              <a:tr h="3167837">
                <a:tc>
                  <a:txBody>
                    <a:bodyPr/>
                    <a:lstStyle/>
                    <a:p>
                      <a:pPr algn="just">
                        <a:lnSpc>
                          <a:spcPct val="135000"/>
                        </a:lnSpc>
                        <a:spcBef>
                          <a:spcPts val="600"/>
                        </a:spcBef>
                        <a:spcAft>
                          <a:spcPts val="0"/>
                        </a:spcAft>
                      </a:pP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Vitamin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muối</a:t>
                      </a: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b="1" dirty="0" err="1">
                          <a:effectLst/>
                          <a:latin typeface="Times New Roman" panose="02020603050405020304" pitchFamily="18" charset="0"/>
                          <a:ea typeface="Calibri" panose="020F0502020204030204" pitchFamily="34" charset="0"/>
                          <a:cs typeface="Times New Roman" panose="02020603050405020304" pitchFamily="18" charset="0"/>
                        </a:rPr>
                        <a:t>khoáng</a:t>
                      </a:r>
                      <a:endParaRPr lang="en-US" sz="23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35000"/>
                        </a:lnSpc>
                        <a:spcBef>
                          <a:spcPts val="600"/>
                        </a:spcBef>
                        <a:spcAft>
                          <a:spcPts val="0"/>
                        </a:spcAft>
                        <a:buFontTx/>
                        <a:buNone/>
                      </a:pPr>
                      <a:r>
                        <a:rPr lang="en-US" sz="23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smtClean="0">
                          <a:effectLst/>
                          <a:latin typeface="Times New Roman" panose="02020603050405020304" pitchFamily="18" charset="0"/>
                          <a:ea typeface="Calibri" panose="020F0502020204030204" pitchFamily="34" charset="0"/>
                          <a:cs typeface="Times New Roman" panose="02020603050405020304" pitchFamily="18" charset="0"/>
                        </a:rPr>
                        <a:t>Tham</a:t>
                      </a:r>
                      <a:r>
                        <a:rPr lang="en-US" sz="23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enzyme,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xương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răng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3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35000"/>
                        </a:lnSpc>
                        <a:spcBef>
                          <a:spcPts val="600"/>
                        </a:spcBef>
                        <a:spcAft>
                          <a:spcPts val="0"/>
                        </a:spcAft>
                        <a:buFontTx/>
                        <a:buNone/>
                      </a:pPr>
                      <a:r>
                        <a:rPr lang="en-US" sz="23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trao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thể</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252" marR="392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35000"/>
                        </a:lnSpc>
                        <a:spcBef>
                          <a:spcPts val="600"/>
                        </a:spcBef>
                        <a:spcAft>
                          <a:spcPts val="0"/>
                        </a:spcAft>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35000"/>
                        </a:lnSpc>
                        <a:spcBef>
                          <a:spcPts val="600"/>
                        </a:spcBef>
                        <a:spcAft>
                          <a:spcPts val="0"/>
                        </a:spcAft>
                      </a:pPr>
                      <a:r>
                        <a:rPr lang="en-US" sz="2300" dirty="0" smtClean="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35000"/>
                        </a:lnSpc>
                        <a:spcBef>
                          <a:spcPts val="600"/>
                        </a:spcBef>
                        <a:spcAft>
                          <a:spcPts val="0"/>
                        </a:spcAft>
                      </a:pPr>
                      <a:endParaRPr lang="en-US" sz="2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25787831"/>
                  </a:ext>
                </a:extLst>
              </a:tr>
            </a:tbl>
          </a:graphicData>
        </a:graphic>
      </p:graphicFrame>
      <p:sp>
        <p:nvSpPr>
          <p:cNvPr id="3" name="TextBox 2"/>
          <p:cNvSpPr txBox="1"/>
          <p:nvPr/>
        </p:nvSpPr>
        <p:spPr>
          <a:xfrm>
            <a:off x="4470399" y="1151467"/>
            <a:ext cx="2867379" cy="1525802"/>
          </a:xfrm>
          <a:prstGeom prst="rect">
            <a:avLst/>
          </a:prstGeom>
          <a:noFill/>
        </p:spPr>
        <p:txBody>
          <a:bodyPr wrap="square" rtlCol="0">
            <a:spAutoFit/>
          </a:bodyPr>
          <a:lstStyle/>
          <a:p>
            <a:pPr lvl="0" algn="just">
              <a:lnSpc>
                <a:spcPct val="135000"/>
              </a:lnSpc>
              <a:spcBef>
                <a:spcPts val="600"/>
              </a:spcBef>
            </a:pP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Dầu</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mở</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động</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trứng</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quả</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ba</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hạt</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hướng</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dương</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p>
        </p:txBody>
      </p:sp>
      <p:sp>
        <p:nvSpPr>
          <p:cNvPr id="6" name="TextBox 5"/>
          <p:cNvSpPr txBox="1"/>
          <p:nvPr/>
        </p:nvSpPr>
        <p:spPr>
          <a:xfrm>
            <a:off x="7614353" y="3766520"/>
            <a:ext cx="4173254" cy="3667927"/>
          </a:xfrm>
          <a:prstGeom prst="rect">
            <a:avLst/>
          </a:prstGeom>
          <a:noFill/>
        </p:spPr>
        <p:txBody>
          <a:bodyPr wrap="square" rtlCol="0">
            <a:spAutoFit/>
          </a:bodyPr>
          <a:lstStyle/>
          <a:p>
            <a:pPr algn="just">
              <a:lnSpc>
                <a:spcPct val="135000"/>
              </a:lnSpc>
              <a:spcBef>
                <a:spcPts val="600"/>
              </a:spcBef>
              <a:spcAft>
                <a:spcPts val="0"/>
              </a:spcAft>
            </a:pP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cơ</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gầy</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còm</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chậm</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lớn</a:t>
            </a:r>
            <a:r>
              <a:rPr lang="en-US" sz="2300" dirty="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35000"/>
              </a:lnSpc>
              <a:spcBef>
                <a:spcPts val="600"/>
              </a:spcBef>
              <a:spcAft>
                <a:spcPts val="0"/>
              </a:spcAft>
            </a:pP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thừa</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đều</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gây</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rối</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loạn</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cho</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quá</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sống</a:t>
            </a:r>
            <a:r>
              <a:rPr lang="en-US" sz="2300" dirty="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35000"/>
              </a:lnSpc>
              <a:spcBef>
                <a:spcPts val="600"/>
              </a:spcBef>
              <a:spcAft>
                <a:spcPts val="0"/>
              </a:spcAft>
            </a:pPr>
            <a:r>
              <a:rPr lang="en-US" sz="2300" dirty="0" err="1">
                <a:latin typeface="Times New Roman" panose="02020603050405020304" pitchFamily="18" charset="0"/>
                <a:ea typeface="Calibri" panose="020F0502020204030204" pitchFamily="34" charset="0"/>
                <a:cs typeface="Times New Roman" panose="02020603050405020304" pitchFamily="18" charset="0"/>
              </a:rPr>
              <a:t>Ví</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dụ</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latin typeface="Times New Roman" panose="02020603050405020304" pitchFamily="18" charset="0"/>
                <a:ea typeface="Calibri" panose="020F0502020204030204" pitchFamily="34" charset="0"/>
                <a:cs typeface="Times New Roman" panose="02020603050405020304" pitchFamily="18" charset="0"/>
              </a:rPr>
              <a:t> vitamin D </a:t>
            </a:r>
            <a:r>
              <a:rPr lang="en-US" sz="2300" dirty="0" err="1">
                <a:latin typeface="Times New Roman" panose="02020603050405020304" pitchFamily="18" charset="0"/>
                <a:ea typeface="Calibri" panose="020F0502020204030204" pitchFamily="34" charset="0"/>
                <a:cs typeface="Times New Roman" panose="02020603050405020304" pitchFamily="18" charset="0"/>
              </a:rPr>
              <a:t>gầy</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còi</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xương</a:t>
            </a:r>
            <a:endParaRPr lang="en-US" sz="23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35000"/>
              </a:lnSpc>
              <a:spcBef>
                <a:spcPts val="600"/>
              </a:spcBef>
            </a:pPr>
            <a:endPar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p:cNvSpPr txBox="1"/>
          <p:nvPr/>
        </p:nvSpPr>
        <p:spPr>
          <a:xfrm>
            <a:off x="4470399" y="3766520"/>
            <a:ext cx="2867379" cy="997645"/>
          </a:xfrm>
          <a:prstGeom prst="rect">
            <a:avLst/>
          </a:prstGeom>
          <a:noFill/>
        </p:spPr>
        <p:txBody>
          <a:bodyPr wrap="square" rtlCol="0">
            <a:spAutoFit/>
          </a:bodyPr>
          <a:lstStyle/>
          <a:p>
            <a:pPr algn="just">
              <a:lnSpc>
                <a:spcPct val="135000"/>
              </a:lnSpc>
              <a:spcBef>
                <a:spcPts val="600"/>
              </a:spcBef>
              <a:spcAft>
                <a:spcPts val="0"/>
              </a:spcAft>
            </a:pPr>
            <a:r>
              <a:rPr lang="en-US" sz="2300" dirty="0">
                <a:latin typeface="Times New Roman" panose="02020603050405020304" pitchFamily="18" charset="0"/>
                <a:ea typeface="Calibri" panose="020F0502020204030204" pitchFamily="34" charset="0"/>
                <a:cs typeface="Times New Roman" panose="02020603050405020304" pitchFamily="18" charset="0"/>
              </a:rPr>
              <a:t>Rau, </a:t>
            </a:r>
            <a:r>
              <a:rPr lang="en-US" sz="2300" dirty="0" err="1">
                <a:latin typeface="Times New Roman" panose="02020603050405020304" pitchFamily="18" charset="0"/>
                <a:ea typeface="Calibri" panose="020F0502020204030204" pitchFamily="34" charset="0"/>
                <a:cs typeface="Times New Roman" panose="02020603050405020304" pitchFamily="18" charset="0"/>
              </a:rPr>
              <a:t>củ</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trứng</a:t>
            </a:r>
            <a:r>
              <a:rPr lang="en-US" sz="2300" dirty="0">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latin typeface="Times New Roman" panose="02020603050405020304" pitchFamily="18" charset="0"/>
                <a:ea typeface="Calibri" panose="020F0502020204030204" pitchFamily="34" charset="0"/>
                <a:cs typeface="Times New Roman" panose="02020603050405020304" pitchFamily="18" charset="0"/>
              </a:rPr>
              <a:t>sữa</a:t>
            </a:r>
            <a:r>
              <a:rPr lang="en-US" sz="2300" dirty="0">
                <a:latin typeface="Times New Roman" panose="02020603050405020304" pitchFamily="18" charset="0"/>
                <a:ea typeface="Calibri" panose="020F0502020204030204" pitchFamily="34" charset="0"/>
                <a:cs typeface="Times New Roman" panose="02020603050405020304" pitchFamily="18" charset="0"/>
              </a:rPr>
              <a:t>,…</a:t>
            </a:r>
          </a:p>
        </p:txBody>
      </p:sp>
      <p:sp>
        <p:nvSpPr>
          <p:cNvPr id="4" name="TextBox 3"/>
          <p:cNvSpPr txBox="1"/>
          <p:nvPr/>
        </p:nvSpPr>
        <p:spPr>
          <a:xfrm>
            <a:off x="7510119" y="1151467"/>
            <a:ext cx="4560713" cy="2558393"/>
          </a:xfrm>
          <a:prstGeom prst="rect">
            <a:avLst/>
          </a:prstGeom>
          <a:noFill/>
        </p:spPr>
        <p:txBody>
          <a:bodyPr wrap="square" rtlCol="0">
            <a:spAutoFit/>
          </a:bodyPr>
          <a:lstStyle/>
          <a:p>
            <a:pPr lvl="0" algn="just">
              <a:lnSpc>
                <a:spcPct val="135000"/>
              </a:lnSpc>
              <a:spcBef>
                <a:spcPts val="600"/>
              </a:spcBef>
            </a:pPr>
            <a:r>
              <a:rPr lang="en-US" sz="23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Khả</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năng</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chịu</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lạnh</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kém</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số</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vitamin do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cơ</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thể</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hấp</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thụ</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p>
          <a:p>
            <a:pPr lvl="0" algn="just">
              <a:lnSpc>
                <a:spcPct val="135000"/>
              </a:lnSpc>
              <a:spcBef>
                <a:spcPts val="600"/>
              </a:spcBef>
            </a:pP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Thừa</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béo</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phì</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xơ</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vữa</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mạch</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máu</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gan</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nhiễm</a:t>
            </a:r>
            <a:r>
              <a:rPr lang="en-US" sz="23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mo....</a:t>
            </a:r>
            <a:endParaRPr lang="en-US" dirty="0"/>
          </a:p>
        </p:txBody>
      </p:sp>
    </p:spTree>
    <p:extLst>
      <p:ext uri="{BB962C8B-B14F-4D97-AF65-F5344CB8AC3E}">
        <p14:creationId xmlns:p14="http://schemas.microsoft.com/office/powerpoint/2010/main" val="323250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ết quả hình ảnh cho hình nền màu xanh ngọ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ết quả hình ảnh cho virut corona"/>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551199" y="1562102"/>
            <a:ext cx="3744687" cy="5295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ết quả hình ảnh cho virut corona"/>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6270173" y="2960917"/>
            <a:ext cx="2699657" cy="27867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ết quả hình ảnh cho virut corona"/>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6485" b="100000" l="0" r="93640"/>
                    </a14:imgEffect>
                  </a14:imgLayer>
                </a14:imgProps>
              </a:ext>
              <a:ext uri="{28A0092B-C50C-407E-A947-70E740481C1C}">
                <a14:useLocalDpi xmlns:a14="http://schemas.microsoft.com/office/drawing/2010/main" val="0"/>
              </a:ext>
            </a:extLst>
          </a:blip>
          <a:srcRect/>
          <a:stretch/>
        </p:blipFill>
        <p:spPr bwMode="auto">
          <a:xfrm>
            <a:off x="6270172" y="2079989"/>
            <a:ext cx="986973" cy="10188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Kết quả hình ảnh cho virut corona"/>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939883" y="261003"/>
            <a:ext cx="1370919" cy="14151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Kết quả hình ảnh cho virut corona"/>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9067768" y="2046517"/>
            <a:ext cx="1659165" cy="17126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Kết quả hình ảnh cho virut corona"/>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712171" y="5167089"/>
            <a:ext cx="1370919" cy="14151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Kết quả hình ảnh cho virut corona"/>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90517" y="1989630"/>
            <a:ext cx="1278627" cy="13198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Kết quả hình ảnh cho bắn súng pn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0981" y="4444099"/>
            <a:ext cx="1503135" cy="15031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ết quả hình ảnh cho tiêu diệt png">
            <a:hlinkClick r:id="" action="ppaction://noaction"/>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8423" t="10158" r="7352" b="9652"/>
          <a:stretch/>
        </p:blipFill>
        <p:spPr bwMode="auto">
          <a:xfrm>
            <a:off x="5643892" y="102475"/>
            <a:ext cx="904216" cy="8609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793716" y="302221"/>
            <a:ext cx="4032725" cy="933587"/>
          </a:xfrm>
          <a:prstGeom prst="rect">
            <a:avLst/>
          </a:prstGeom>
          <a:noFill/>
        </p:spPr>
        <p:txBody>
          <a:bodyPr wrap="none" lIns="91436" tIns="45718" rIns="91436" bIns="45718">
            <a:spAutoFit/>
          </a:bodyPr>
          <a:lstStyle/>
          <a:p>
            <a:pPr algn="ctr">
              <a:buClr>
                <a:srgbClr val="000000"/>
              </a:buClr>
              <a:buFont typeface="Arial"/>
              <a:buNone/>
            </a:pPr>
            <a:r>
              <a:rPr lang="en-US" sz="5500" b="1" kern="0" spc="51" dirty="0">
                <a:ln w="9525" cmpd="sng">
                  <a:solidFill>
                    <a:srgbClr val="F7DBB3"/>
                  </a:solidFill>
                  <a:prstDash val="solid"/>
                </a:ln>
                <a:solidFill>
                  <a:srgbClr val="FFFF00"/>
                </a:solidFill>
                <a:effectLst>
                  <a:glow rad="38100">
                    <a:srgbClr val="F7DBB3">
                      <a:alpha val="40000"/>
                    </a:srgbClr>
                  </a:glow>
                </a:effectLst>
                <a:latin typeface="Times New Roman" panose="02020603050405020304" pitchFamily="18" charset="0"/>
                <a:cs typeface="Times New Roman" panose="02020603050405020304" pitchFamily="18" charset="0"/>
                <a:sym typeface="Arial"/>
              </a:rPr>
              <a:t>TIÊU DIỆT </a:t>
            </a:r>
          </a:p>
        </p:txBody>
      </p:sp>
      <p:sp>
        <p:nvSpPr>
          <p:cNvPr id="13" name="Rectangle 12"/>
          <p:cNvSpPr/>
          <p:nvPr/>
        </p:nvSpPr>
        <p:spPr>
          <a:xfrm>
            <a:off x="2133999" y="1150241"/>
            <a:ext cx="5658384" cy="933587"/>
          </a:xfrm>
          <a:prstGeom prst="rect">
            <a:avLst/>
          </a:prstGeom>
          <a:noFill/>
        </p:spPr>
        <p:txBody>
          <a:bodyPr wrap="none" lIns="91436" tIns="45718" rIns="91436" bIns="45718">
            <a:spAutoFit/>
          </a:bodyPr>
          <a:lstStyle/>
          <a:p>
            <a:pPr algn="ctr">
              <a:buClr>
                <a:srgbClr val="000000"/>
              </a:buClr>
              <a:buFont typeface="Arial"/>
              <a:buNone/>
            </a:pPr>
            <a:r>
              <a:rPr lang="en-US" sz="5500" b="1" kern="0" dirty="0">
                <a:ln w="12700" cmpd="sng">
                  <a:solidFill>
                    <a:srgbClr val="456860"/>
                  </a:solidFill>
                  <a:prstDash val="solid"/>
                </a:ln>
                <a:gradFill>
                  <a:gsLst>
                    <a:gs pos="0">
                      <a:srgbClr val="456860"/>
                    </a:gs>
                    <a:gs pos="4000">
                      <a:srgbClr val="456860">
                        <a:lumMod val="60000"/>
                        <a:lumOff val="40000"/>
                      </a:srgbClr>
                    </a:gs>
                    <a:gs pos="87000">
                      <a:srgbClr val="456860">
                        <a:lumMod val="20000"/>
                        <a:lumOff val="80000"/>
                      </a:srgbClr>
                    </a:gs>
                  </a:gsLst>
                  <a:lin ang="5400000"/>
                </a:gradFill>
                <a:latin typeface="Times New Roman" panose="02020603050405020304" pitchFamily="18" charset="0"/>
                <a:cs typeface="Times New Roman" panose="02020603050405020304" pitchFamily="18" charset="0"/>
                <a:sym typeface="Arial"/>
              </a:rPr>
              <a:t>CORONA VIRUS</a:t>
            </a:r>
            <a:endParaRPr lang="en-US" sz="5500" b="1" kern="0" dirty="0">
              <a:ln w="12700" cmpd="sng">
                <a:solidFill>
                  <a:srgbClr val="456860"/>
                </a:solidFill>
                <a:prstDash val="solid"/>
              </a:ln>
              <a:gradFill>
                <a:gsLst>
                  <a:gs pos="0">
                    <a:srgbClr val="456860"/>
                  </a:gs>
                  <a:gs pos="4000">
                    <a:srgbClr val="456860">
                      <a:lumMod val="60000"/>
                      <a:lumOff val="40000"/>
                    </a:srgbClr>
                  </a:gs>
                  <a:gs pos="87000">
                    <a:srgbClr val="456860">
                      <a:lumMod val="20000"/>
                      <a:lumOff val="80000"/>
                    </a:srgbClr>
                  </a:gs>
                </a:gsLst>
                <a:lin ang="5400000"/>
              </a:gradFill>
              <a:cs typeface="Arial"/>
              <a:sym typeface="Arial"/>
            </a:endParaRPr>
          </a:p>
        </p:txBody>
      </p:sp>
      <p:pic>
        <p:nvPicPr>
          <p:cNvPr id="3078" name="Picture 6" descr="Kết quả hình ảnh cho play png">
            <a:hlinkClick r:id="rId11" action="ppaction://hlinksldjump"/>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75541" y="5874661"/>
            <a:ext cx="895817" cy="89581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 action="ppaction://hlinkshowjump?jump=nextslide"/>
          </p:cNvPr>
          <p:cNvSpPr txBox="1"/>
          <p:nvPr/>
        </p:nvSpPr>
        <p:spPr>
          <a:xfrm>
            <a:off x="5794115" y="6029408"/>
            <a:ext cx="1463031" cy="553997"/>
          </a:xfrm>
          <a:prstGeom prst="rect">
            <a:avLst/>
          </a:prstGeom>
          <a:noFill/>
        </p:spPr>
        <p:txBody>
          <a:bodyPr wrap="square" lIns="121914" tIns="60957" rIns="121914" bIns="60957" rtlCol="0">
            <a:spAutoFit/>
          </a:bodyPr>
          <a:lstStyle/>
          <a:p>
            <a:pPr>
              <a:buClr>
                <a:srgbClr val="000000"/>
              </a:buClr>
              <a:buFont typeface="Arial"/>
              <a:buNone/>
            </a:pPr>
            <a:r>
              <a:rPr lang="en-US" sz="2800" b="1" kern="0" dirty="0">
                <a:solidFill>
                  <a:srgbClr val="FF0000"/>
                </a:solidFill>
                <a:latin typeface="Times New Roman" panose="02020603050405020304" pitchFamily="18" charset="0"/>
                <a:cs typeface="Times New Roman" panose="02020603050405020304" pitchFamily="18" charset="0"/>
                <a:sym typeface="Arial"/>
              </a:rPr>
              <a:t>PLAY</a:t>
            </a:r>
          </a:p>
        </p:txBody>
      </p:sp>
      <p:pic>
        <p:nvPicPr>
          <p:cNvPr id="2" name="nhạc nền trò chơi33166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97052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6" presetClass="emph" presetSubtype="0" repeatCount="indefinite" fill="hold" grpId="0" nodeType="withEffect">
                                  <p:stCondLst>
                                    <p:cond delay="0"/>
                                  </p:stCondLst>
                                  <p:childTnLst>
                                    <p:animEffect transition="out" filter="fade">
                                      <p:cBhvr>
                                        <p:cTn id="8" dur="500" tmFilter="0, 0; .2, .5; .8, .5; 1, 0"/>
                                        <p:tgtEl>
                                          <p:spTgt spid="14"/>
                                        </p:tgtEl>
                                      </p:cBhvr>
                                    </p:animEffect>
                                    <p:animScale>
                                      <p:cBhvr>
                                        <p:cTn id="9" dur="250" autoRev="1" fill="hold"/>
                                        <p:tgtEl>
                                          <p:spTgt spid="14"/>
                                        </p:tgtEl>
                                      </p:cBhvr>
                                      <p:by x="105000" y="105000"/>
                                    </p:animScale>
                                  </p:childTnLst>
                                </p:cTn>
                              </p:par>
                              <p:par>
                                <p:cTn id="10" presetID="26" presetClass="emph" presetSubtype="0" repeatCount="indefinite" fill="hold" grpId="0" nodeType="withEffect">
                                  <p:stCondLst>
                                    <p:cond delay="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par>
                                <p:cTn id="13" presetID="26" presetClass="emph" presetSubtype="0" repeatCount="indefinite" fill="hold" nodeType="withEffect">
                                  <p:stCondLst>
                                    <p:cond delay="0"/>
                                  </p:stCondLst>
                                  <p:childTnLst>
                                    <p:animEffect transition="out" filter="fade">
                                      <p:cBhvr>
                                        <p:cTn id="14" dur="500" tmFilter="0, 0; .2, .5; .8, .5; 1, 0"/>
                                        <p:tgtEl>
                                          <p:spTgt spid="6"/>
                                        </p:tgtEl>
                                      </p:cBhvr>
                                    </p:animEffect>
                                    <p:animScale>
                                      <p:cBhvr>
                                        <p:cTn id="15" dur="250" autoRev="1" fill="hold"/>
                                        <p:tgtEl>
                                          <p:spTgt spid="6"/>
                                        </p:tgtEl>
                                      </p:cBhvr>
                                      <p:by x="105000" y="105000"/>
                                    </p:animScale>
                                  </p:childTnLst>
                                </p:cTn>
                              </p:par>
                              <p:par>
                                <p:cTn id="16" presetID="26" presetClass="emph" presetSubtype="0" repeatCount="indefinite" fill="hold" nodeType="withEffect">
                                  <p:stCondLst>
                                    <p:cond delay="0"/>
                                  </p:stCondLst>
                                  <p:childTnLst>
                                    <p:animEffect transition="out" filter="fade">
                                      <p:cBhvr>
                                        <p:cTn id="17" dur="500" tmFilter="0, 0; .2, .5; .8, .5; 1, 0"/>
                                        <p:tgtEl>
                                          <p:spTgt spid="9"/>
                                        </p:tgtEl>
                                      </p:cBhvr>
                                    </p:animEffect>
                                    <p:animScale>
                                      <p:cBhvr>
                                        <p:cTn id="18" dur="250" autoRev="1" fill="hold"/>
                                        <p:tgtEl>
                                          <p:spTgt spid="9"/>
                                        </p:tgtEl>
                                      </p:cBhvr>
                                      <p:by x="105000" y="105000"/>
                                    </p:animScale>
                                  </p:childTnLst>
                                </p:cTn>
                              </p:par>
                              <p:par>
                                <p:cTn id="19" presetID="6" presetClass="emph" presetSubtype="0" repeatCount="indefinite" fill="hold" nodeType="withEffect">
                                  <p:stCondLst>
                                    <p:cond delay="0"/>
                                  </p:stCondLst>
                                  <p:childTnLst>
                                    <p:animScale>
                                      <p:cBhvr>
                                        <p:cTn id="20" dur="2000" fill="hold"/>
                                        <p:tgtEl>
                                          <p:spTgt spid="11"/>
                                        </p:tgtEl>
                                      </p:cBhvr>
                                      <p:by x="150000" y="150000"/>
                                    </p:animScale>
                                  </p:childTnLst>
                                </p:cTn>
                              </p:par>
                              <p:par>
                                <p:cTn id="21" presetID="6" presetClass="emph" presetSubtype="0" repeatCount="indefinite" fill="hold" nodeType="withEffect">
                                  <p:stCondLst>
                                    <p:cond delay="0"/>
                                  </p:stCondLst>
                                  <p:childTnLst>
                                    <p:animScale>
                                      <p:cBhvr>
                                        <p:cTn id="22" dur="2000" fill="hold"/>
                                        <p:tgtEl>
                                          <p:spTgt spid="10"/>
                                        </p:tgtEl>
                                      </p:cBhvr>
                                      <p:by x="150000" y="150000"/>
                                    </p:animScale>
                                  </p:childTnLst>
                                </p:cTn>
                              </p:par>
                              <p:par>
                                <p:cTn id="23" presetID="8" presetClass="emph" presetSubtype="0" repeatCount="indefinite" fill="hold" nodeType="withEffect">
                                  <p:stCondLst>
                                    <p:cond delay="0"/>
                                  </p:stCondLst>
                                  <p:childTnLst>
                                    <p:animRot by="21600000">
                                      <p:cBhvr>
                                        <p:cTn id="24" dur="2000" fill="hold"/>
                                        <p:tgtEl>
                                          <p:spTgt spid="7"/>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2000" fill="hold"/>
                                        <p:tgtEl>
                                          <p:spTgt spid="8"/>
                                        </p:tgtEl>
                                        <p:attrNameLst>
                                          <p:attrName>r</p:attrName>
                                        </p:attrNameLst>
                                      </p:cBhvr>
                                    </p:animRot>
                                  </p:childTnLst>
                                </p:cTn>
                              </p:par>
                              <p:par>
                                <p:cTn id="27" presetID="26" presetClass="emph" presetSubtype="0" repeatCount="indefinite" fill="hold" nodeType="with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par>
                                <p:cTn id="30" presetID="17" presetClass="path" presetSubtype="0" repeatCount="indefinite" accel="50000" decel="50000" fill="hold" nodeType="withEffect">
                                  <p:stCondLst>
                                    <p:cond delay="0"/>
                                  </p:stCondLst>
                                  <p:childTnLst>
                                    <p:animMotion origin="layout" path="M 0.09236 -0.42894 L 0.20903 -0.42894 L 0.29184 -0.53033 L 0.3724 -0.42894 L 0.48906 -0.42894 L 0.48906 -0.28611 L 0.56962 -0.18542 L 0.48906 -0.08635 L 0.48906 0.05648 L 0.3724 0.05648 L 0.29184 0.15486 L 0.20903 0.05648 L 0.09236 0.05648 L 0.09236 -0.08635 L 0.00955 -0.18542 L 0.09236 -0.28611 L 0.09236 -0.42894 Z " pathEditMode="relative" rAng="0" ptsTypes="AAAAAAAAAAAAAAAAA">
                                      <p:cBhvr>
                                        <p:cTn id="31" dur="3000" fill="hold"/>
                                        <p:tgtEl>
                                          <p:spTgt spid="12"/>
                                        </p:tgtEl>
                                        <p:attrNameLst>
                                          <p:attrName>ppt_x</p:attrName>
                                          <p:attrName>ppt_y</p:attrName>
                                        </p:attrNameLst>
                                      </p:cBhvr>
                                      <p:rCtr x="19722" y="2412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4" showWhenStopped="0">
                <p:cTn id="32" repeatCount="indefinite" fill="hold" display="0">
                  <p:stCondLst>
                    <p:cond delay="indefinite"/>
                  </p:stCondLst>
                  <p:endCondLst>
                    <p:cond evt="onStopAudio" delay="0">
                      <p:tgtEl>
                        <p:sldTgt/>
                      </p:tgtEl>
                    </p:cond>
                  </p:endCondLst>
                </p:cTn>
                <p:tgtEl>
                  <p:spTgt spid="2"/>
                </p:tgtEl>
              </p:cMediaNode>
            </p:audio>
          </p:childTnLst>
        </p:cTn>
      </p:par>
    </p:tnLst>
    <p:bldLst>
      <p:bldP spid="14"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08151" y="2103329"/>
            <a:ext cx="9472613" cy="3387909"/>
          </a:xfrm>
          <a:prstGeom prst="rect">
            <a:avLst/>
          </a:prstGeom>
        </p:spPr>
        <p:txBody>
          <a:bodyPr wrap="square" lIns="121914" tIns="60957" rIns="121914" bIns="60957">
            <a:spAutoFit/>
          </a:bodyPr>
          <a:lstStyle/>
          <a:p>
            <a:pPr algn="just">
              <a:lnSpc>
                <a:spcPct val="150000"/>
              </a:lnSpc>
              <a:buClr>
                <a:srgbClr val="000000"/>
              </a:buClr>
              <a:buFont typeface="Arial"/>
              <a:buNone/>
            </a:pPr>
            <a:r>
              <a:rPr lang="vi-VN" sz="2400" b="1" kern="0" dirty="0">
                <a:solidFill>
                  <a:srgbClr val="000000"/>
                </a:solidFill>
                <a:latin typeface="Times New Roman"/>
                <a:cs typeface="Arial"/>
                <a:sym typeface="Arial"/>
              </a:rPr>
              <a:t>Dịch virus corona Vũ Hán 2019–20</a:t>
            </a:r>
            <a:r>
              <a:rPr lang="vi-VN" sz="2400" kern="0" dirty="0">
                <a:solidFill>
                  <a:srgbClr val="000000"/>
                </a:solidFill>
                <a:latin typeface="Times New Roman"/>
                <a:cs typeface="Arial"/>
                <a:sym typeface="Arial"/>
              </a:rPr>
              <a:t>, còn được gọi là </a:t>
            </a:r>
            <a:r>
              <a:rPr lang="vi-VN" sz="2400" b="1" kern="0" dirty="0">
                <a:solidFill>
                  <a:srgbClr val="000000"/>
                </a:solidFill>
                <a:latin typeface="Times New Roman"/>
                <a:cs typeface="Arial"/>
                <a:sym typeface="Arial"/>
              </a:rPr>
              <a:t>dịch viêm phổi cấp do chủng mới của virus corona</a:t>
            </a:r>
            <a:r>
              <a:rPr lang="vi-VN" sz="2400" kern="0" dirty="0">
                <a:solidFill>
                  <a:srgbClr val="000000"/>
                </a:solidFill>
                <a:latin typeface="Times New Roman"/>
                <a:cs typeface="Arial"/>
                <a:sym typeface="Arial"/>
              </a:rPr>
              <a:t> hay </a:t>
            </a:r>
            <a:r>
              <a:rPr lang="vi-VN" sz="2400" b="1" kern="0" dirty="0">
                <a:solidFill>
                  <a:srgbClr val="000000"/>
                </a:solidFill>
                <a:latin typeface="Times New Roman"/>
                <a:cs typeface="Arial"/>
                <a:sym typeface="Arial"/>
              </a:rPr>
              <a:t>dịch viêm phổi Vũ Hán</a:t>
            </a:r>
            <a:r>
              <a:rPr lang="vi-VN" sz="2400" kern="0" dirty="0">
                <a:solidFill>
                  <a:srgbClr val="000000"/>
                </a:solidFill>
                <a:latin typeface="Times New Roman"/>
                <a:cs typeface="Arial"/>
                <a:sym typeface="Arial"/>
              </a:rPr>
              <a:t> (bệnh được gọi chính thức là </a:t>
            </a:r>
            <a:r>
              <a:rPr lang="vi-VN" sz="2400" b="1" kern="0" dirty="0">
                <a:solidFill>
                  <a:srgbClr val="000000"/>
                </a:solidFill>
                <a:latin typeface="Times New Roman"/>
                <a:cs typeface="Arial"/>
                <a:sym typeface="Arial"/>
              </a:rPr>
              <a:t>COVID-19</a:t>
            </a:r>
            <a:r>
              <a:rPr lang="vi-VN" sz="2400" kern="0" dirty="0">
                <a:solidFill>
                  <a:srgbClr val="000000"/>
                </a:solidFill>
                <a:latin typeface="Times New Roman"/>
                <a:cs typeface="Arial"/>
                <a:sym typeface="Arial"/>
              </a:rPr>
              <a:t> bởi WHO) là một dịch bệnh truyền nhiễm gây ra bởi virus SARS 2 (SARS-CoV 2) đang ảnh hưởng đến Trung Quốc đại lục, cùng với các trường hợp bị cô lập ở 27 quốc gia và vùng lãnh thổ khác, bắt đầu bùng phát vào giữa tháng 12 năm 2019 tại thành phố Vũ Hán</a:t>
            </a:r>
            <a:r>
              <a:rPr lang="en-US" sz="2400" kern="0" dirty="0">
                <a:solidFill>
                  <a:srgbClr val="000000"/>
                </a:solidFill>
                <a:cs typeface="Arial"/>
                <a:sym typeface="Arial"/>
              </a:rPr>
              <a:t>.</a:t>
            </a:r>
            <a:endParaRPr lang="en-US" sz="2400" b="1" kern="0" dirty="0">
              <a:solidFill>
                <a:srgbClr val="333333"/>
              </a:solidFill>
              <a:cs typeface="Arial"/>
              <a:sym typeface="Arial"/>
            </a:endParaRPr>
          </a:p>
        </p:txBody>
      </p:sp>
      <p:sp>
        <p:nvSpPr>
          <p:cNvPr id="6" name="Rounded Rectangle 5"/>
          <p:cNvSpPr/>
          <p:nvPr/>
        </p:nvSpPr>
        <p:spPr>
          <a:xfrm>
            <a:off x="3798922" y="628837"/>
            <a:ext cx="6037943" cy="776904"/>
          </a:xfrm>
          <a:prstGeom prst="roundRect">
            <a:avLst/>
          </a:prstGeom>
          <a:solidFill>
            <a:srgbClr val="FFFF00"/>
          </a:solidFill>
        </p:spPr>
        <p:style>
          <a:lnRef idx="1">
            <a:schemeClr val="accent4"/>
          </a:lnRef>
          <a:fillRef idx="2">
            <a:schemeClr val="accent4"/>
          </a:fillRef>
          <a:effectRef idx="1">
            <a:schemeClr val="accent4"/>
          </a:effectRef>
          <a:fontRef idx="minor">
            <a:schemeClr val="dk1"/>
          </a:fontRef>
        </p:style>
        <p:txBody>
          <a:bodyPr lIns="121914" tIns="60957" rIns="121914" bIns="60957" rtlCol="0" anchor="ctr"/>
          <a:lstStyle/>
          <a:p>
            <a:pPr algn="ctr">
              <a:buClr>
                <a:srgbClr val="000000"/>
              </a:buClr>
              <a:buFont typeface="Arial"/>
              <a:buNone/>
            </a:pPr>
            <a:r>
              <a:rPr lang="en-US" sz="3600" b="1" kern="0" dirty="0">
                <a:solidFill>
                  <a:srgbClr val="FF0000"/>
                </a:solidFill>
                <a:latin typeface="Times New Roman" panose="02020603050405020304" pitchFamily="18" charset="0"/>
                <a:cs typeface="Times New Roman" panose="02020603050405020304" pitchFamily="18" charset="0"/>
                <a:sym typeface="Arial"/>
              </a:rPr>
              <a:t>GIỚI THIỆU</a:t>
            </a:r>
          </a:p>
        </p:txBody>
      </p:sp>
      <p:pic>
        <p:nvPicPr>
          <p:cNvPr id="12294" name="Picture 6" descr="Kết quả hình ảnh cho địa cầu 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08151" y="312628"/>
            <a:ext cx="18669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4054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46311" y="1667720"/>
            <a:ext cx="8540880" cy="3447091"/>
          </a:xfrm>
          <a:prstGeom prst="rect">
            <a:avLst/>
          </a:prstGeom>
        </p:spPr>
        <p:txBody>
          <a:bodyPr wrap="square" lIns="121914" tIns="60957" rIns="121914" bIns="60957">
            <a:spAutoFit/>
          </a:bodyPr>
          <a:lstStyle/>
          <a:p>
            <a:pPr algn="just">
              <a:lnSpc>
                <a:spcPct val="150000"/>
              </a:lnSpc>
              <a:buClr>
                <a:srgbClr val="000000"/>
              </a:buClr>
              <a:buFont typeface="Arial"/>
              <a:buNone/>
            </a:pP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Giả</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sử</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với</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mỗi</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câu</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trả</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lời</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đúng</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em</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sẽ</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tiêu</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diệt</a:t>
            </a:r>
            <a:r>
              <a:rPr lang="en-US" sz="2400" kern="0" dirty="0">
                <a:latin typeface="Times New Roman" panose="02020603050405020304" pitchFamily="18" charset="0"/>
                <a:cs typeface="Times New Roman" panose="02020603050405020304" pitchFamily="18" charset="0"/>
                <a:sym typeface="Arial"/>
              </a:rPr>
              <a:t> </a:t>
            </a:r>
            <a:r>
              <a:rPr lang="vi-VN" sz="2400" kern="0" dirty="0">
                <a:latin typeface="Times New Roman" panose="02020603050405020304" pitchFamily="18" charset="0"/>
                <a:cs typeface="Times New Roman" panose="02020603050405020304" pitchFamily="18" charset="0"/>
                <a:sym typeface="Arial"/>
              </a:rPr>
              <a:t>đượ</a:t>
            </a:r>
            <a:r>
              <a:rPr lang="en-US" sz="2400" kern="0" dirty="0">
                <a:latin typeface="Times New Roman" panose="02020603050405020304" pitchFamily="18" charset="0"/>
                <a:cs typeface="Times New Roman" panose="02020603050405020304" pitchFamily="18" charset="0"/>
                <a:sym typeface="Arial"/>
              </a:rPr>
              <a:t>c </a:t>
            </a:r>
            <a:r>
              <a:rPr lang="en-US" sz="2400" kern="0" dirty="0" err="1" smtClean="0">
                <a:latin typeface="Times New Roman" panose="02020603050405020304" pitchFamily="18" charset="0"/>
                <a:cs typeface="Times New Roman" panose="02020603050405020304" pitchFamily="18" charset="0"/>
                <a:sym typeface="Arial"/>
              </a:rPr>
              <a:t>một</a:t>
            </a:r>
            <a:r>
              <a:rPr lang="en-US" sz="2400" kern="0" dirty="0" smtClean="0">
                <a:latin typeface="Times New Roman" panose="02020603050405020304" pitchFamily="18" charset="0"/>
                <a:cs typeface="Times New Roman" panose="02020603050405020304" pitchFamily="18" charset="0"/>
                <a:sym typeface="Arial"/>
              </a:rPr>
              <a:t> </a:t>
            </a:r>
            <a:r>
              <a:rPr lang="en-US" sz="2400" kern="0" dirty="0">
                <a:latin typeface="Times New Roman" panose="02020603050405020304" pitchFamily="18" charset="0"/>
                <a:cs typeface="Times New Roman" panose="02020603050405020304" pitchFamily="18" charset="0"/>
                <a:sym typeface="Arial"/>
              </a:rPr>
              <a:t>virus corona</a:t>
            </a:r>
            <a:r>
              <a:rPr lang="en-US" sz="2400" kern="0" dirty="0" smtClean="0">
                <a:latin typeface="Times New Roman" panose="02020603050405020304" pitchFamily="18" charset="0"/>
                <a:cs typeface="Times New Roman" panose="02020603050405020304" pitchFamily="18" charset="0"/>
                <a:sym typeface="Arial"/>
              </a:rPr>
              <a:t>.</a:t>
            </a:r>
            <a:r>
              <a:rPr lang="vi-VN" sz="2400" kern="0" dirty="0" smtClean="0">
                <a:latin typeface="Times New Roman" panose="02020603050405020304" pitchFamily="18" charset="0"/>
                <a:cs typeface="Times New Roman" panose="02020603050405020304" pitchFamily="18" charset="0"/>
                <a:sym typeface="Arial"/>
              </a:rPr>
              <a:t> Mỗi virut được tiêu diệt tương ứng vớ</a:t>
            </a:r>
            <a:r>
              <a:rPr lang="en-US" sz="2400" kern="0" dirty="0" err="1" smtClean="0">
                <a:latin typeface="Times New Roman" panose="02020603050405020304" pitchFamily="18" charset="0"/>
                <a:cs typeface="Times New Roman" panose="02020603050405020304" pitchFamily="18" charset="0"/>
                <a:sym typeface="Arial"/>
              </a:rPr>
              <a:t>i</a:t>
            </a:r>
            <a:r>
              <a:rPr lang="vi-VN" sz="2400" kern="0" dirty="0" smtClean="0">
                <a:latin typeface="Times New Roman" panose="02020603050405020304" pitchFamily="18" charset="0"/>
                <a:cs typeface="Times New Roman" panose="02020603050405020304" pitchFamily="18" charset="0"/>
                <a:sym typeface="Arial"/>
              </a:rPr>
              <a:t> 10 điểm.</a:t>
            </a:r>
            <a:endParaRPr lang="en-US" sz="2400" kern="0" dirty="0">
              <a:latin typeface="Times New Roman" panose="02020603050405020304" pitchFamily="18" charset="0"/>
              <a:cs typeface="Times New Roman" panose="02020603050405020304" pitchFamily="18" charset="0"/>
              <a:sym typeface="Arial"/>
            </a:endParaRPr>
          </a:p>
          <a:p>
            <a:pPr algn="just">
              <a:lnSpc>
                <a:spcPct val="150000"/>
              </a:lnSpc>
              <a:buClr>
                <a:srgbClr val="000000"/>
              </a:buClr>
              <a:buFont typeface="Arial"/>
              <a:buNone/>
            </a:pP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Hãy</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tiêu</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diệt</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hết</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tất</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cả</a:t>
            </a:r>
            <a:r>
              <a:rPr lang="en-US" sz="2400" kern="0" dirty="0">
                <a:latin typeface="Times New Roman" panose="02020603050405020304" pitchFamily="18" charset="0"/>
                <a:cs typeface="Times New Roman" panose="02020603050405020304" pitchFamily="18" charset="0"/>
                <a:sym typeface="Arial"/>
              </a:rPr>
              <a:t> </a:t>
            </a:r>
            <a:r>
              <a:rPr lang="en-US" sz="2400" kern="0" dirty="0" err="1" smtClean="0">
                <a:latin typeface="Times New Roman" panose="02020603050405020304" pitchFamily="18" charset="0"/>
                <a:cs typeface="Times New Roman" panose="02020603050405020304" pitchFamily="18" charset="0"/>
                <a:sym typeface="Arial"/>
              </a:rPr>
              <a:t>các</a:t>
            </a:r>
            <a:r>
              <a:rPr lang="en-US" sz="2400" kern="0" dirty="0" smtClean="0">
                <a:latin typeface="Times New Roman" panose="02020603050405020304" pitchFamily="18" charset="0"/>
                <a:cs typeface="Times New Roman" panose="02020603050405020304" pitchFamily="18" charset="0"/>
                <a:sym typeface="Arial"/>
              </a:rPr>
              <a:t> </a:t>
            </a:r>
            <a:r>
              <a:rPr lang="en-US" sz="2400" kern="0" dirty="0">
                <a:latin typeface="Times New Roman" panose="02020603050405020304" pitchFamily="18" charset="0"/>
                <a:cs typeface="Times New Roman" panose="02020603050405020304" pitchFamily="18" charset="0"/>
                <a:sym typeface="Arial"/>
              </a:rPr>
              <a:t>virus </a:t>
            </a:r>
            <a:r>
              <a:rPr lang="en-US" sz="2400" kern="0" dirty="0" err="1">
                <a:latin typeface="Times New Roman" panose="02020603050405020304" pitchFamily="18" charset="0"/>
                <a:cs typeface="Times New Roman" panose="02020603050405020304" pitchFamily="18" charset="0"/>
                <a:sym typeface="Arial"/>
              </a:rPr>
              <a:t>này</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và</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giúp</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thế</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giới</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của</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chúng</a:t>
            </a:r>
            <a:r>
              <a:rPr lang="en-US" sz="2400" kern="0" dirty="0">
                <a:latin typeface="Times New Roman" panose="02020603050405020304" pitchFamily="18" charset="0"/>
                <a:cs typeface="Times New Roman" panose="02020603050405020304" pitchFamily="18" charset="0"/>
                <a:sym typeface="Arial"/>
              </a:rPr>
              <a:t> ta </a:t>
            </a:r>
            <a:r>
              <a:rPr lang="en-US" sz="2400" kern="0" dirty="0" err="1">
                <a:latin typeface="Times New Roman" panose="02020603050405020304" pitchFamily="18" charset="0"/>
                <a:cs typeface="Times New Roman" panose="02020603050405020304" pitchFamily="18" charset="0"/>
                <a:sym typeface="Arial"/>
              </a:rPr>
              <a:t>trở</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nên</a:t>
            </a:r>
            <a:r>
              <a:rPr lang="en-US" sz="2400" kern="0" dirty="0">
                <a:latin typeface="Times New Roman" panose="02020603050405020304" pitchFamily="18" charset="0"/>
                <a:cs typeface="Times New Roman" panose="02020603050405020304" pitchFamily="18" charset="0"/>
                <a:sym typeface="Arial"/>
              </a:rPr>
              <a:t> an </a:t>
            </a:r>
            <a:r>
              <a:rPr lang="en-US" sz="2400" kern="0" dirty="0" err="1">
                <a:latin typeface="Times New Roman" panose="02020603050405020304" pitchFamily="18" charset="0"/>
                <a:cs typeface="Times New Roman" panose="02020603050405020304" pitchFamily="18" charset="0"/>
                <a:sym typeface="Arial"/>
              </a:rPr>
              <a:t>toàn</a:t>
            </a:r>
            <a:r>
              <a:rPr lang="en-US" sz="2400" kern="0" dirty="0">
                <a:latin typeface="Times New Roman" panose="02020603050405020304" pitchFamily="18" charset="0"/>
                <a:cs typeface="Times New Roman" panose="02020603050405020304" pitchFamily="18" charset="0"/>
                <a:sym typeface="Arial"/>
              </a:rPr>
              <a:t> h</a:t>
            </a:r>
            <a:r>
              <a:rPr lang="vi-VN" sz="2400" kern="0" dirty="0">
                <a:latin typeface="Times New Roman" panose="02020603050405020304" pitchFamily="18" charset="0"/>
                <a:cs typeface="Times New Roman" panose="02020603050405020304" pitchFamily="18" charset="0"/>
                <a:sym typeface="Arial"/>
              </a:rPr>
              <a:t>ơ</a:t>
            </a:r>
            <a:r>
              <a:rPr lang="en-US" sz="2400" kern="0" dirty="0">
                <a:latin typeface="Times New Roman" panose="02020603050405020304" pitchFamily="18" charset="0"/>
                <a:cs typeface="Times New Roman" panose="02020603050405020304" pitchFamily="18" charset="0"/>
                <a:sym typeface="Arial"/>
              </a:rPr>
              <a:t>n.</a:t>
            </a:r>
          </a:p>
          <a:p>
            <a:pPr marL="342882" indent="-342882" algn="just">
              <a:lnSpc>
                <a:spcPct val="150000"/>
              </a:lnSpc>
              <a:buClr>
                <a:srgbClr val="000000"/>
              </a:buClr>
              <a:buFontTx/>
              <a:buChar char="-"/>
            </a:pPr>
            <a:r>
              <a:rPr lang="en-US" sz="2400" kern="0" dirty="0" err="1">
                <a:latin typeface="Times New Roman" panose="02020603050405020304" pitchFamily="18" charset="0"/>
                <a:cs typeface="Times New Roman" panose="02020603050405020304" pitchFamily="18" charset="0"/>
                <a:sym typeface="Arial"/>
              </a:rPr>
              <a:t>Thời</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gian</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suy</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nghĩ</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cho</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mỗi</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câu</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trả</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lời</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là</a:t>
            </a:r>
            <a:r>
              <a:rPr lang="en-US" sz="2400" kern="0" dirty="0">
                <a:latin typeface="Times New Roman" panose="02020603050405020304" pitchFamily="18" charset="0"/>
                <a:cs typeface="Times New Roman" panose="02020603050405020304" pitchFamily="18" charset="0"/>
                <a:sym typeface="Arial"/>
              </a:rPr>
              <a:t> 20 </a:t>
            </a:r>
            <a:r>
              <a:rPr lang="en-US" sz="2400" kern="0" dirty="0" err="1">
                <a:latin typeface="Times New Roman" panose="02020603050405020304" pitchFamily="18" charset="0"/>
                <a:cs typeface="Times New Roman" panose="02020603050405020304" pitchFamily="18" charset="0"/>
                <a:sym typeface="Arial"/>
              </a:rPr>
              <a:t>giây</a:t>
            </a:r>
            <a:r>
              <a:rPr lang="en-US" sz="2400" kern="0" dirty="0">
                <a:latin typeface="Times New Roman" panose="02020603050405020304" pitchFamily="18" charset="0"/>
                <a:cs typeface="Times New Roman" panose="02020603050405020304" pitchFamily="18" charset="0"/>
                <a:sym typeface="Arial"/>
              </a:rPr>
              <a:t>.</a:t>
            </a:r>
          </a:p>
          <a:p>
            <a:pPr marL="342882" indent="-342882" algn="just">
              <a:lnSpc>
                <a:spcPct val="150000"/>
              </a:lnSpc>
              <a:buClr>
                <a:srgbClr val="000000"/>
              </a:buClr>
              <a:buFontTx/>
              <a:buChar char="-"/>
            </a:pPr>
            <a:r>
              <a:rPr lang="en-US" sz="2400" kern="0" dirty="0" err="1">
                <a:latin typeface="Times New Roman" panose="02020603050405020304" pitchFamily="18" charset="0"/>
                <a:cs typeface="Times New Roman" panose="02020603050405020304" pitchFamily="18" charset="0"/>
                <a:sym typeface="Arial"/>
              </a:rPr>
              <a:t>Chúc</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các</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em</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thành</a:t>
            </a:r>
            <a:r>
              <a:rPr lang="en-US" sz="2400" kern="0" dirty="0">
                <a:latin typeface="Times New Roman" panose="02020603050405020304" pitchFamily="18" charset="0"/>
                <a:cs typeface="Times New Roman" panose="02020603050405020304" pitchFamily="18" charset="0"/>
                <a:sym typeface="Arial"/>
              </a:rPr>
              <a:t> </a:t>
            </a:r>
            <a:r>
              <a:rPr lang="en-US" sz="2400" kern="0" dirty="0" err="1">
                <a:latin typeface="Times New Roman" panose="02020603050405020304" pitchFamily="18" charset="0"/>
                <a:cs typeface="Times New Roman" panose="02020603050405020304" pitchFamily="18" charset="0"/>
                <a:sym typeface="Arial"/>
              </a:rPr>
              <a:t>công</a:t>
            </a:r>
            <a:r>
              <a:rPr lang="en-US" sz="2400" kern="0" dirty="0">
                <a:latin typeface="Times New Roman" panose="02020603050405020304" pitchFamily="18" charset="0"/>
                <a:cs typeface="Times New Roman" panose="02020603050405020304" pitchFamily="18" charset="0"/>
                <a:sym typeface="Arial"/>
              </a:rPr>
              <a:t>.</a:t>
            </a:r>
          </a:p>
        </p:txBody>
      </p:sp>
      <p:sp>
        <p:nvSpPr>
          <p:cNvPr id="5" name="Rounded Rectangle 4"/>
          <p:cNvSpPr/>
          <p:nvPr/>
        </p:nvSpPr>
        <p:spPr>
          <a:xfrm>
            <a:off x="2180774" y="570269"/>
            <a:ext cx="6037943" cy="776904"/>
          </a:xfrm>
          <a:prstGeom prst="roundRect">
            <a:avLst/>
          </a:prstGeom>
          <a:solidFill>
            <a:srgbClr val="FFFF00"/>
          </a:solidFill>
        </p:spPr>
        <p:style>
          <a:lnRef idx="1">
            <a:schemeClr val="accent4"/>
          </a:lnRef>
          <a:fillRef idx="2">
            <a:schemeClr val="accent4"/>
          </a:fillRef>
          <a:effectRef idx="1">
            <a:schemeClr val="accent4"/>
          </a:effectRef>
          <a:fontRef idx="minor">
            <a:schemeClr val="dk1"/>
          </a:fontRef>
        </p:style>
        <p:txBody>
          <a:bodyPr lIns="121914" tIns="60957" rIns="121914" bIns="60957" rtlCol="0" anchor="ctr"/>
          <a:lstStyle/>
          <a:p>
            <a:pPr algn="ctr">
              <a:buClr>
                <a:srgbClr val="000000"/>
              </a:buClr>
              <a:buFont typeface="Arial"/>
              <a:buNone/>
            </a:pPr>
            <a:r>
              <a:rPr lang="en-US" sz="3600" b="1" kern="0" dirty="0">
                <a:solidFill>
                  <a:srgbClr val="FF0000"/>
                </a:solidFill>
                <a:latin typeface="Times New Roman" panose="02020603050405020304" pitchFamily="18" charset="0"/>
                <a:cs typeface="Times New Roman" panose="02020603050405020304" pitchFamily="18" charset="0"/>
                <a:sym typeface="Arial"/>
              </a:rPr>
              <a:t>CÁCH CH</a:t>
            </a:r>
            <a:r>
              <a:rPr lang="vi-VN" sz="3600" b="1" kern="0" dirty="0">
                <a:solidFill>
                  <a:srgbClr val="FF0000"/>
                </a:solidFill>
                <a:latin typeface="Times New Roman" panose="02020603050405020304" pitchFamily="18" charset="0"/>
                <a:cs typeface="Times New Roman" panose="02020603050405020304" pitchFamily="18" charset="0"/>
                <a:sym typeface="Arial"/>
              </a:rPr>
              <a:t>ƠI</a:t>
            </a:r>
            <a:endParaRPr lang="en-US" sz="3600" b="1" kern="0" dirty="0">
              <a:solidFill>
                <a:srgbClr val="FF0000"/>
              </a:solidFill>
              <a:latin typeface="Times New Roman" panose="02020603050405020304" pitchFamily="18" charset="0"/>
              <a:cs typeface="Times New Roman" panose="02020603050405020304" pitchFamily="18" charset="0"/>
              <a:sym typeface="Arial"/>
            </a:endParaRPr>
          </a:p>
        </p:txBody>
      </p:sp>
      <p:pic>
        <p:nvPicPr>
          <p:cNvPr id="11266" name="Picture 2" descr="Kết quả hình ảnh cho start png">
            <a:hlinkClick r:id="" action="ppaction://hlinkshowjump?jump=nextslide"/>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7046" y="4927184"/>
            <a:ext cx="2919415" cy="16854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Kết quả hình ảnh cho địa cầu 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01102" y="63372"/>
            <a:ext cx="18669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1487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ết quả hình ảnh cho hình nền màu xanh ngọ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ết quả hình ảnh cho virut coron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51200" y="3098801"/>
            <a:ext cx="2658099" cy="37592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ết quả hình ảnh cho tiêu diệt png">
            <a:hlinkClick r:id="" action="ppaction://noaction"/>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423" t="10158" r="7352" b="9652"/>
          <a:stretch/>
        </p:blipFill>
        <p:spPr bwMode="auto">
          <a:xfrm>
            <a:off x="5643892" y="102475"/>
            <a:ext cx="904216" cy="8609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793716" y="302221"/>
            <a:ext cx="4032725" cy="933587"/>
          </a:xfrm>
          <a:prstGeom prst="rect">
            <a:avLst/>
          </a:prstGeom>
          <a:noFill/>
        </p:spPr>
        <p:txBody>
          <a:bodyPr wrap="none" lIns="91436" tIns="45718" rIns="91436" bIns="45718">
            <a:spAutoFit/>
          </a:bodyPr>
          <a:lstStyle/>
          <a:p>
            <a:pPr algn="ctr">
              <a:buClr>
                <a:srgbClr val="000000"/>
              </a:buClr>
              <a:buFont typeface="Arial"/>
              <a:buNone/>
            </a:pPr>
            <a:r>
              <a:rPr lang="en-US" sz="5500" b="1" kern="0" spc="51" dirty="0">
                <a:ln w="9525" cmpd="sng">
                  <a:solidFill>
                    <a:srgbClr val="F7DBB3"/>
                  </a:solidFill>
                  <a:prstDash val="solid"/>
                </a:ln>
                <a:solidFill>
                  <a:srgbClr val="FFFF00"/>
                </a:solidFill>
                <a:effectLst>
                  <a:glow rad="38100">
                    <a:srgbClr val="F7DBB3">
                      <a:alpha val="40000"/>
                    </a:srgbClr>
                  </a:glow>
                </a:effectLst>
                <a:latin typeface="Times New Roman" panose="02020603050405020304" pitchFamily="18" charset="0"/>
                <a:cs typeface="Times New Roman" panose="02020603050405020304" pitchFamily="18" charset="0"/>
                <a:sym typeface="Arial"/>
              </a:rPr>
              <a:t>TIÊU DIỆT </a:t>
            </a:r>
          </a:p>
        </p:txBody>
      </p:sp>
      <p:sp>
        <p:nvSpPr>
          <p:cNvPr id="13" name="Rectangle 12"/>
          <p:cNvSpPr/>
          <p:nvPr/>
        </p:nvSpPr>
        <p:spPr>
          <a:xfrm>
            <a:off x="1768171" y="1163121"/>
            <a:ext cx="5658384" cy="933587"/>
          </a:xfrm>
          <a:prstGeom prst="rect">
            <a:avLst/>
          </a:prstGeom>
          <a:noFill/>
        </p:spPr>
        <p:txBody>
          <a:bodyPr wrap="none" lIns="91436" tIns="45718" rIns="91436" bIns="45718">
            <a:spAutoFit/>
          </a:bodyPr>
          <a:lstStyle/>
          <a:p>
            <a:pPr algn="ctr">
              <a:buClr>
                <a:srgbClr val="000000"/>
              </a:buClr>
              <a:buFont typeface="Arial"/>
              <a:buNone/>
            </a:pPr>
            <a:r>
              <a:rPr lang="en-US" sz="5500" b="1" kern="0" dirty="0">
                <a:ln w="12700" cmpd="sng">
                  <a:solidFill>
                    <a:srgbClr val="456860"/>
                  </a:solidFill>
                  <a:prstDash val="solid"/>
                </a:ln>
                <a:gradFill>
                  <a:gsLst>
                    <a:gs pos="0">
                      <a:srgbClr val="456860"/>
                    </a:gs>
                    <a:gs pos="4000">
                      <a:srgbClr val="456860">
                        <a:lumMod val="60000"/>
                        <a:lumOff val="40000"/>
                      </a:srgbClr>
                    </a:gs>
                    <a:gs pos="87000">
                      <a:srgbClr val="456860">
                        <a:lumMod val="20000"/>
                        <a:lumOff val="80000"/>
                      </a:srgbClr>
                    </a:gs>
                  </a:gsLst>
                  <a:lin ang="5400000"/>
                </a:gradFill>
                <a:latin typeface="Times New Roman" panose="02020603050405020304" pitchFamily="18" charset="0"/>
                <a:cs typeface="Times New Roman" panose="02020603050405020304" pitchFamily="18" charset="0"/>
                <a:sym typeface="Arial"/>
              </a:rPr>
              <a:t>CORONA VIRUS</a:t>
            </a:r>
            <a:endParaRPr lang="en-US" sz="5500" b="1" kern="0" dirty="0">
              <a:ln w="12700" cmpd="sng">
                <a:solidFill>
                  <a:srgbClr val="456860"/>
                </a:solidFill>
                <a:prstDash val="solid"/>
              </a:ln>
              <a:gradFill>
                <a:gsLst>
                  <a:gs pos="0">
                    <a:srgbClr val="456860"/>
                  </a:gs>
                  <a:gs pos="4000">
                    <a:srgbClr val="456860">
                      <a:lumMod val="60000"/>
                      <a:lumOff val="40000"/>
                    </a:srgbClr>
                  </a:gs>
                  <a:gs pos="87000">
                    <a:srgbClr val="456860">
                      <a:lumMod val="20000"/>
                      <a:lumOff val="80000"/>
                    </a:srgbClr>
                  </a:gs>
                </a:gsLst>
                <a:lin ang="5400000"/>
              </a:gradFill>
              <a:cs typeface="Arial"/>
              <a:sym typeface="Arial"/>
            </a:endParaRPr>
          </a:p>
        </p:txBody>
      </p:sp>
      <p:pic>
        <p:nvPicPr>
          <p:cNvPr id="18" name="V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1715" y="2147485"/>
            <a:ext cx="1987468" cy="1950889"/>
          </a:xfrm>
          <a:prstGeom prst="rect">
            <a:avLst/>
          </a:prstGeom>
        </p:spPr>
      </p:pic>
      <p:pic>
        <p:nvPicPr>
          <p:cNvPr id="19" name="V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2458" y="2666324"/>
            <a:ext cx="1553955" cy="1525355"/>
          </a:xfrm>
          <a:prstGeom prst="rect">
            <a:avLst/>
          </a:prstGeom>
        </p:spPr>
      </p:pic>
      <p:pic>
        <p:nvPicPr>
          <p:cNvPr id="21" name="V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346" y="4680842"/>
            <a:ext cx="1881655" cy="1847023"/>
          </a:xfrm>
          <a:prstGeom prst="rect">
            <a:avLst/>
          </a:prstGeom>
        </p:spPr>
      </p:pic>
      <p:pic>
        <p:nvPicPr>
          <p:cNvPr id="22" name="V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6822" y="5035708"/>
            <a:ext cx="1201063" cy="1178957"/>
          </a:xfrm>
          <a:prstGeom prst="rect">
            <a:avLst/>
          </a:prstGeom>
        </p:spPr>
      </p:pic>
      <p:sp>
        <p:nvSpPr>
          <p:cNvPr id="24" name="Oval 23">
            <a:hlinkClick r:id="rId9" action="ppaction://hlinksldjump"/>
          </p:cNvPr>
          <p:cNvSpPr/>
          <p:nvPr/>
        </p:nvSpPr>
        <p:spPr>
          <a:xfrm>
            <a:off x="1721268" y="2096709"/>
            <a:ext cx="760348" cy="7086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121914" tIns="60957" rIns="121914" bIns="60957" rtlCol="0" anchor="ctr"/>
          <a:lstStyle/>
          <a:p>
            <a:pPr algn="ctr">
              <a:buClr>
                <a:srgbClr val="000000"/>
              </a:buClr>
              <a:buFont typeface="Arial"/>
              <a:buNone/>
            </a:pPr>
            <a:r>
              <a:rPr lang="en-US" sz="2400" b="1" kern="0" dirty="0">
                <a:solidFill>
                  <a:srgbClr val="FFFFFF"/>
                </a:solidFill>
                <a:sym typeface="Arial"/>
              </a:rPr>
              <a:t>1</a:t>
            </a:r>
          </a:p>
        </p:txBody>
      </p:sp>
      <p:sp>
        <p:nvSpPr>
          <p:cNvPr id="31" name="Oval 30">
            <a:hlinkClick r:id="rId10" action="ppaction://hlinksldjump"/>
          </p:cNvPr>
          <p:cNvSpPr/>
          <p:nvPr/>
        </p:nvSpPr>
        <p:spPr>
          <a:xfrm>
            <a:off x="2908986" y="2086049"/>
            <a:ext cx="782155" cy="79619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121914" tIns="60957" rIns="121914" bIns="60957" rtlCol="0" anchor="ctr"/>
          <a:lstStyle/>
          <a:p>
            <a:pPr algn="ctr">
              <a:buClr>
                <a:srgbClr val="000000"/>
              </a:buClr>
              <a:buFont typeface="Arial"/>
              <a:buNone/>
            </a:pPr>
            <a:r>
              <a:rPr lang="en-US" sz="2400" b="1" kern="0" dirty="0">
                <a:solidFill>
                  <a:srgbClr val="FFFFFF"/>
                </a:solidFill>
                <a:sym typeface="Arial"/>
              </a:rPr>
              <a:t>2</a:t>
            </a:r>
          </a:p>
        </p:txBody>
      </p:sp>
      <p:sp>
        <p:nvSpPr>
          <p:cNvPr id="32" name="Oval 31">
            <a:hlinkClick r:id="rId11" action="ppaction://hlinksldjump"/>
          </p:cNvPr>
          <p:cNvSpPr/>
          <p:nvPr/>
        </p:nvSpPr>
        <p:spPr>
          <a:xfrm flipH="1">
            <a:off x="2099241" y="3028973"/>
            <a:ext cx="823008" cy="7086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121914" tIns="60957" rIns="121914" bIns="60957" rtlCol="0" anchor="ctr"/>
          <a:lstStyle/>
          <a:p>
            <a:pPr algn="ctr">
              <a:buClr>
                <a:srgbClr val="000000"/>
              </a:buClr>
              <a:buFont typeface="Arial"/>
              <a:buNone/>
            </a:pPr>
            <a:r>
              <a:rPr lang="en-US" sz="2400" b="1" kern="0" dirty="0" smtClean="0">
                <a:solidFill>
                  <a:schemeClr val="bg1"/>
                </a:solidFill>
                <a:sym typeface="Arial"/>
              </a:rPr>
              <a:t>3</a:t>
            </a:r>
            <a:endParaRPr lang="en-US" sz="2400" b="1" kern="0" dirty="0">
              <a:solidFill>
                <a:schemeClr val="bg1"/>
              </a:solidFill>
              <a:sym typeface="Arial"/>
            </a:endParaRPr>
          </a:p>
        </p:txBody>
      </p:sp>
      <p:sp>
        <p:nvSpPr>
          <p:cNvPr id="33" name="Oval 32">
            <a:hlinkClick r:id="rId12" action="ppaction://hlinksldjump"/>
          </p:cNvPr>
          <p:cNvSpPr/>
          <p:nvPr/>
        </p:nvSpPr>
        <p:spPr>
          <a:xfrm>
            <a:off x="3349620" y="2882247"/>
            <a:ext cx="859680" cy="7939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121914" tIns="60957" rIns="121914" bIns="60957" rtlCol="0" anchor="ctr"/>
          <a:lstStyle/>
          <a:p>
            <a:pPr algn="ctr">
              <a:buClr>
                <a:srgbClr val="000000"/>
              </a:buClr>
              <a:buFont typeface="Arial"/>
              <a:buNone/>
            </a:pPr>
            <a:r>
              <a:rPr lang="en-US" sz="2400" b="1" kern="0" dirty="0">
                <a:solidFill>
                  <a:srgbClr val="FFFFFF"/>
                </a:solidFill>
                <a:sym typeface="Arial"/>
              </a:rPr>
              <a:t>4</a:t>
            </a:r>
          </a:p>
        </p:txBody>
      </p:sp>
      <p:pic>
        <p:nvPicPr>
          <p:cNvPr id="38" name="4" descr="Kết quả hình ảnh cho bắn súng png">
            <a:hlinkClick r:id="rId12" action="ppaction://hlinksldjump"/>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8421" y="4912725"/>
            <a:ext cx="1383251" cy="1383251"/>
          </a:xfrm>
          <a:prstGeom prst="rect">
            <a:avLst/>
          </a:prstGeom>
          <a:noFill/>
          <a:extLst>
            <a:ext uri="{909E8E84-426E-40DD-AFC4-6F175D3DCCD1}">
              <a14:hiddenFill xmlns:a14="http://schemas.microsoft.com/office/drawing/2010/main">
                <a:solidFill>
                  <a:srgbClr val="FFFFFF"/>
                </a:solidFill>
              </a14:hiddenFill>
            </a:ext>
          </a:extLst>
        </p:spPr>
      </p:pic>
      <p:pic>
        <p:nvPicPr>
          <p:cNvPr id="39" name="3" descr="Kết quả hình ảnh cho bắn súng png">
            <a:hlinkClick r:id="rId14" action="ppaction://hlinksldjump"/>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7323" y="4912727"/>
            <a:ext cx="1503135" cy="1503135"/>
          </a:xfrm>
          <a:prstGeom prst="rect">
            <a:avLst/>
          </a:prstGeom>
          <a:noFill/>
          <a:extLst>
            <a:ext uri="{909E8E84-426E-40DD-AFC4-6F175D3DCCD1}">
              <a14:hiddenFill xmlns:a14="http://schemas.microsoft.com/office/drawing/2010/main">
                <a:solidFill>
                  <a:srgbClr val="FFFFFF"/>
                </a:solidFill>
              </a14:hiddenFill>
            </a:ext>
          </a:extLst>
        </p:spPr>
      </p:pic>
      <p:pic>
        <p:nvPicPr>
          <p:cNvPr id="40" name="2" descr="Kết quả hình ảnh cho bắn súng png">
            <a:hlinkClick r:id="rId10" action="ppaction://hlinksldjump"/>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0459" y="2588569"/>
            <a:ext cx="1503135" cy="1503135"/>
          </a:xfrm>
          <a:prstGeom prst="rect">
            <a:avLst/>
          </a:prstGeom>
          <a:noFill/>
          <a:extLst>
            <a:ext uri="{909E8E84-426E-40DD-AFC4-6F175D3DCCD1}">
              <a14:hiddenFill xmlns:a14="http://schemas.microsoft.com/office/drawing/2010/main">
                <a:solidFill>
                  <a:srgbClr val="FFFFFF"/>
                </a:solidFill>
              </a14:hiddenFill>
            </a:ext>
          </a:extLst>
        </p:spPr>
      </p:pic>
      <p:pic>
        <p:nvPicPr>
          <p:cNvPr id="41" name="1" descr="Kết quả hình ảnh cho bắn súng png">
            <a:hlinkClick r:id="rId9" action="ppaction://hlinksldjump"/>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573" y="2440226"/>
            <a:ext cx="1503135" cy="1503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92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par>
                                <p:cTn id="11" presetID="26" presetClass="emph" presetSubtype="0" repeatCount="indefinite" fill="hold" nodeType="withEffect">
                                  <p:stCondLst>
                                    <p:cond delay="0"/>
                                  </p:stCondLst>
                                  <p:childTnLst>
                                    <p:animEffect transition="out" filter="fade">
                                      <p:cBhvr>
                                        <p:cTn id="12" dur="500" tmFilter="0, 0; .2, .5; .8, .5; 1, 0"/>
                                        <p:tgtEl>
                                          <p:spTgt spid="5"/>
                                        </p:tgtEl>
                                      </p:cBhvr>
                                    </p:animEffect>
                                    <p:animScale>
                                      <p:cBhvr>
                                        <p:cTn id="13" dur="250" autoRev="1" fill="hold"/>
                                        <p:tgtEl>
                                          <p:spTgt spid="5"/>
                                        </p:tgtEl>
                                      </p:cBhvr>
                                      <p:by x="105000" y="105000"/>
                                    </p:animScale>
                                  </p:childTnLst>
                                </p:cTn>
                              </p:par>
                              <p:par>
                                <p:cTn id="14" presetID="6" presetClass="emph" presetSubtype="0" repeatCount="indefinite" fill="hold" nodeType="withEffect">
                                  <p:stCondLst>
                                    <p:cond delay="0"/>
                                  </p:stCondLst>
                                  <p:childTnLst>
                                    <p:animScale>
                                      <p:cBhvr>
                                        <p:cTn id="15" dur="2000" fill="hold"/>
                                        <p:tgtEl>
                                          <p:spTgt spid="22"/>
                                        </p:tgtEl>
                                      </p:cBhvr>
                                      <p:by x="150000" y="150000"/>
                                    </p:animScale>
                                  </p:childTnLst>
                                </p:cTn>
                              </p:par>
                              <p:par>
                                <p:cTn id="16" presetID="8" presetClass="emph" presetSubtype="0" repeatCount="indefinite" fill="hold" nodeType="withEffect">
                                  <p:stCondLst>
                                    <p:cond delay="0"/>
                                  </p:stCondLst>
                                  <p:childTnLst>
                                    <p:animRot by="21600000">
                                      <p:cBhvr>
                                        <p:cTn id="17" dur="2000" fill="hold"/>
                                        <p:tgtEl>
                                          <p:spTgt spid="18"/>
                                        </p:tgtEl>
                                        <p:attrNameLst>
                                          <p:attrName>r</p:attrName>
                                        </p:attrNameLst>
                                      </p:cBhvr>
                                    </p:animRot>
                                  </p:childTnLst>
                                </p:cTn>
                              </p:par>
                              <p:par>
                                <p:cTn id="18" presetID="8" presetClass="emph" presetSubtype="0" repeatCount="indefinite" fill="hold" nodeType="withEffect">
                                  <p:stCondLst>
                                    <p:cond delay="0"/>
                                  </p:stCondLst>
                                  <p:childTnLst>
                                    <p:animRot by="21600000">
                                      <p:cBhvr>
                                        <p:cTn id="19" dur="2000" fill="hold"/>
                                        <p:tgtEl>
                                          <p:spTgt spid="21"/>
                                        </p:tgtEl>
                                        <p:attrNameLst>
                                          <p:attrName>r</p:attrName>
                                        </p:attrNameLst>
                                      </p:cBhvr>
                                    </p:animRot>
                                  </p:childTnLst>
                                </p:cTn>
                              </p:par>
                              <p:par>
                                <p:cTn id="20" presetID="26" presetClass="emph" presetSubtype="0" repeatCount="indefinite" fill="hold" nodeType="withEffect">
                                  <p:stCondLst>
                                    <p:cond delay="0"/>
                                  </p:stCondLst>
                                  <p:childTnLst>
                                    <p:animEffect transition="out" filter="fade">
                                      <p:cBhvr>
                                        <p:cTn id="21" dur="500" tmFilter="0, 0; .2, .5; .8, .5; 1, 0"/>
                                        <p:tgtEl>
                                          <p:spTgt spid="19"/>
                                        </p:tgtEl>
                                      </p:cBhvr>
                                    </p:animEffect>
                                    <p:animScale>
                                      <p:cBhvr>
                                        <p:cTn id="22"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4"/>
                    </p:tgtEl>
                  </p:cond>
                </p:stCondLst>
                <p:endSync evt="end" delay="0">
                  <p:rtn val="all"/>
                </p:endSync>
                <p:childTnLst>
                  <p:par>
                    <p:cTn id="24" fill="hold">
                      <p:stCondLst>
                        <p:cond delay="0"/>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500"/>
                                        <p:tgtEl>
                                          <p:spTgt spid="24"/>
                                        </p:tgtEl>
                                        <p:attrNameLst>
                                          <p:attrName>ppt_w</p:attrName>
                                        </p:attrNameLst>
                                      </p:cBhvr>
                                      <p:tavLst>
                                        <p:tav tm="0">
                                          <p:val>
                                            <p:strVal val="ppt_w"/>
                                          </p:val>
                                        </p:tav>
                                        <p:tav tm="100000">
                                          <p:val>
                                            <p:fltVal val="0"/>
                                          </p:val>
                                        </p:tav>
                                      </p:tavLst>
                                    </p:anim>
                                    <p:anim calcmode="lin" valueType="num">
                                      <p:cBhvr>
                                        <p:cTn id="28" dur="500"/>
                                        <p:tgtEl>
                                          <p:spTgt spid="24"/>
                                        </p:tgtEl>
                                        <p:attrNameLst>
                                          <p:attrName>ppt_h</p:attrName>
                                        </p:attrNameLst>
                                      </p:cBhvr>
                                      <p:tavLst>
                                        <p:tav tm="0">
                                          <p:val>
                                            <p:strVal val="ppt_h"/>
                                          </p:val>
                                        </p:tav>
                                        <p:tav tm="100000">
                                          <p:val>
                                            <p:fltVal val="0"/>
                                          </p:val>
                                        </p:tav>
                                      </p:tavLst>
                                    </p:anim>
                                    <p:animEffect transition="out" filter="fad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par>
                                <p:cTn id="31" presetID="42"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anim calcmode="lin" valueType="num">
                                      <p:cBhvr>
                                        <p:cTn id="34" dur="1000" fill="hold"/>
                                        <p:tgtEl>
                                          <p:spTgt spid="41"/>
                                        </p:tgtEl>
                                        <p:attrNameLst>
                                          <p:attrName>ppt_x</p:attrName>
                                        </p:attrNameLst>
                                      </p:cBhvr>
                                      <p:tavLst>
                                        <p:tav tm="0">
                                          <p:val>
                                            <p:strVal val="#ppt_x"/>
                                          </p:val>
                                        </p:tav>
                                        <p:tav tm="100000">
                                          <p:val>
                                            <p:strVal val="#ppt_x"/>
                                          </p:val>
                                        </p:tav>
                                      </p:tavLst>
                                    </p:anim>
                                    <p:anim calcmode="lin" valueType="num">
                                      <p:cBhvr>
                                        <p:cTn id="3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24"/>
                  </p:tgtEl>
                </p:cond>
              </p:nextCondLst>
            </p:seq>
            <p:seq concurrent="1" nextAc="seek">
              <p:cTn id="36" restart="whenNotActive" fill="hold" evtFilter="cancelBubble" nodeType="interactiveSeq">
                <p:stCondLst>
                  <p:cond evt="onClick" delay="0">
                    <p:tgtEl>
                      <p:spTgt spid="31"/>
                    </p:tgtEl>
                  </p:cond>
                </p:stCondLst>
                <p:endSync evt="end" delay="0">
                  <p:rtn val="all"/>
                </p:endSync>
                <p:childTnLst>
                  <p:par>
                    <p:cTn id="37" fill="hold">
                      <p:stCondLst>
                        <p:cond delay="0"/>
                      </p:stCondLst>
                      <p:childTnLst>
                        <p:par>
                          <p:cTn id="38" fill="hold">
                            <p:stCondLst>
                              <p:cond delay="0"/>
                            </p:stCondLst>
                            <p:childTnLst>
                              <p:par>
                                <p:cTn id="39" presetID="53" presetClass="exit" presetSubtype="32" fill="hold" grpId="0" nodeType="clickEffect">
                                  <p:stCondLst>
                                    <p:cond delay="0"/>
                                  </p:stCondLst>
                                  <p:childTnLst>
                                    <p:anim calcmode="lin" valueType="num">
                                      <p:cBhvr>
                                        <p:cTn id="40" dur="500"/>
                                        <p:tgtEl>
                                          <p:spTgt spid="31"/>
                                        </p:tgtEl>
                                        <p:attrNameLst>
                                          <p:attrName>ppt_w</p:attrName>
                                        </p:attrNameLst>
                                      </p:cBhvr>
                                      <p:tavLst>
                                        <p:tav tm="0">
                                          <p:val>
                                            <p:strVal val="ppt_w"/>
                                          </p:val>
                                        </p:tav>
                                        <p:tav tm="100000">
                                          <p:val>
                                            <p:fltVal val="0"/>
                                          </p:val>
                                        </p:tav>
                                      </p:tavLst>
                                    </p:anim>
                                    <p:anim calcmode="lin" valueType="num">
                                      <p:cBhvr>
                                        <p:cTn id="41" dur="500"/>
                                        <p:tgtEl>
                                          <p:spTgt spid="31"/>
                                        </p:tgtEl>
                                        <p:attrNameLst>
                                          <p:attrName>ppt_h</p:attrName>
                                        </p:attrNameLst>
                                      </p:cBhvr>
                                      <p:tavLst>
                                        <p:tav tm="0">
                                          <p:val>
                                            <p:strVal val="ppt_h"/>
                                          </p:val>
                                        </p:tav>
                                        <p:tav tm="100000">
                                          <p:val>
                                            <p:fltVal val="0"/>
                                          </p:val>
                                        </p:tav>
                                      </p:tavLst>
                                    </p:anim>
                                    <p:animEffect transition="out" filter="fad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par>
                                <p:cTn id="44" presetID="16" presetClass="entr" presetSubtype="21"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barn(inVertical)">
                                      <p:cBhvr>
                                        <p:cTn id="46" dur="500"/>
                                        <p:tgtEl>
                                          <p:spTgt spid="40"/>
                                        </p:tgtEl>
                                      </p:cBhvr>
                                    </p:animEffect>
                                  </p:childTnLst>
                                </p:cTn>
                              </p:par>
                            </p:childTnLst>
                          </p:cTn>
                        </p:par>
                      </p:childTnLst>
                    </p:cTn>
                  </p:par>
                </p:childTnLst>
              </p:cTn>
              <p:nextCondLst>
                <p:cond evt="onClick" delay="0">
                  <p:tgtEl>
                    <p:spTgt spid="31"/>
                  </p:tgtEl>
                </p:cond>
              </p:nextCondLst>
            </p:seq>
            <p:seq concurrent="1" nextAc="seek">
              <p:cTn id="47" restart="whenNotActive" fill="hold" evtFilter="cancelBubble" nodeType="interactiveSeq">
                <p:stCondLst>
                  <p:cond evt="onClick" delay="0">
                    <p:tgtEl>
                      <p:spTgt spid="32"/>
                    </p:tgtEl>
                  </p:cond>
                </p:stCondLst>
                <p:endSync evt="end" delay="0">
                  <p:rtn val="all"/>
                </p:endSync>
                <p:childTnLst>
                  <p:par>
                    <p:cTn id="48" fill="hold">
                      <p:stCondLst>
                        <p:cond delay="0"/>
                      </p:stCondLst>
                      <p:childTnLst>
                        <p:par>
                          <p:cTn id="49" fill="hold">
                            <p:stCondLst>
                              <p:cond delay="0"/>
                            </p:stCondLst>
                            <p:childTnLst>
                              <p:par>
                                <p:cTn id="50" presetID="53" presetClass="exit" presetSubtype="32" fill="hold" grpId="0" nodeType="clickEffect">
                                  <p:stCondLst>
                                    <p:cond delay="0"/>
                                  </p:stCondLst>
                                  <p:childTnLst>
                                    <p:anim calcmode="lin" valueType="num">
                                      <p:cBhvr>
                                        <p:cTn id="51" dur="500"/>
                                        <p:tgtEl>
                                          <p:spTgt spid="32"/>
                                        </p:tgtEl>
                                        <p:attrNameLst>
                                          <p:attrName>ppt_w</p:attrName>
                                        </p:attrNameLst>
                                      </p:cBhvr>
                                      <p:tavLst>
                                        <p:tav tm="0">
                                          <p:val>
                                            <p:strVal val="ppt_w"/>
                                          </p:val>
                                        </p:tav>
                                        <p:tav tm="100000">
                                          <p:val>
                                            <p:fltVal val="0"/>
                                          </p:val>
                                        </p:tav>
                                      </p:tavLst>
                                    </p:anim>
                                    <p:anim calcmode="lin" valueType="num">
                                      <p:cBhvr>
                                        <p:cTn id="52" dur="500"/>
                                        <p:tgtEl>
                                          <p:spTgt spid="32"/>
                                        </p:tgtEl>
                                        <p:attrNameLst>
                                          <p:attrName>ppt_h</p:attrName>
                                        </p:attrNameLst>
                                      </p:cBhvr>
                                      <p:tavLst>
                                        <p:tav tm="0">
                                          <p:val>
                                            <p:strVal val="ppt_h"/>
                                          </p:val>
                                        </p:tav>
                                        <p:tav tm="100000">
                                          <p:val>
                                            <p:fltVal val="0"/>
                                          </p:val>
                                        </p:tav>
                                      </p:tavLst>
                                    </p:anim>
                                    <p:animEffect transition="out" filter="fade">
                                      <p:cBhvr>
                                        <p:cTn id="53" dur="500"/>
                                        <p:tgtEl>
                                          <p:spTgt spid="32"/>
                                        </p:tgtEl>
                                      </p:cBhvr>
                                    </p:animEffect>
                                    <p:set>
                                      <p:cBhvr>
                                        <p:cTn id="54" dur="1" fill="hold">
                                          <p:stCondLst>
                                            <p:cond delay="499"/>
                                          </p:stCondLst>
                                        </p:cTn>
                                        <p:tgtEl>
                                          <p:spTgt spid="32"/>
                                        </p:tgtEl>
                                        <p:attrNameLst>
                                          <p:attrName>style.visibility</p:attrName>
                                        </p:attrNameLst>
                                      </p:cBhvr>
                                      <p:to>
                                        <p:strVal val="hidden"/>
                                      </p:to>
                                    </p:set>
                                  </p:childTnLst>
                                </p:cTn>
                              </p:par>
                              <p:par>
                                <p:cTn id="55" presetID="47"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0"/>
                                        <p:tgtEl>
                                          <p:spTgt spid="39"/>
                                        </p:tgtEl>
                                      </p:cBhvr>
                                    </p:animEffect>
                                    <p:anim calcmode="lin" valueType="num">
                                      <p:cBhvr>
                                        <p:cTn id="58" dur="1000" fill="hold"/>
                                        <p:tgtEl>
                                          <p:spTgt spid="39"/>
                                        </p:tgtEl>
                                        <p:attrNameLst>
                                          <p:attrName>ppt_x</p:attrName>
                                        </p:attrNameLst>
                                      </p:cBhvr>
                                      <p:tavLst>
                                        <p:tav tm="0">
                                          <p:val>
                                            <p:strVal val="#ppt_x"/>
                                          </p:val>
                                        </p:tav>
                                        <p:tav tm="100000">
                                          <p:val>
                                            <p:strVal val="#ppt_x"/>
                                          </p:val>
                                        </p:tav>
                                      </p:tavLst>
                                    </p:anim>
                                    <p:anim calcmode="lin" valueType="num">
                                      <p:cBhvr>
                                        <p:cTn id="5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32"/>
                  </p:tgtEl>
                </p:cond>
              </p:nextCondLst>
            </p:seq>
            <p:seq concurrent="1" nextAc="seek">
              <p:cTn id="60" restart="whenNotActive" fill="hold" evtFilter="cancelBubble" nodeType="interactiveSeq">
                <p:stCondLst>
                  <p:cond evt="onClick" delay="0">
                    <p:tgtEl>
                      <p:spTgt spid="33"/>
                    </p:tgtEl>
                  </p:cond>
                </p:stCondLst>
                <p:endSync evt="end" delay="0">
                  <p:rtn val="all"/>
                </p:endSync>
                <p:childTnLst>
                  <p:par>
                    <p:cTn id="61" fill="hold">
                      <p:stCondLst>
                        <p:cond delay="0"/>
                      </p:stCondLst>
                      <p:childTnLst>
                        <p:par>
                          <p:cTn id="62" fill="hold">
                            <p:stCondLst>
                              <p:cond delay="0"/>
                            </p:stCondLst>
                            <p:childTnLst>
                              <p:par>
                                <p:cTn id="63" presetID="53" presetClass="exit" presetSubtype="32" fill="hold" grpId="0" nodeType="clickEffect">
                                  <p:stCondLst>
                                    <p:cond delay="0"/>
                                  </p:stCondLst>
                                  <p:childTnLst>
                                    <p:anim calcmode="lin" valueType="num">
                                      <p:cBhvr>
                                        <p:cTn id="64" dur="500"/>
                                        <p:tgtEl>
                                          <p:spTgt spid="33"/>
                                        </p:tgtEl>
                                        <p:attrNameLst>
                                          <p:attrName>ppt_w</p:attrName>
                                        </p:attrNameLst>
                                      </p:cBhvr>
                                      <p:tavLst>
                                        <p:tav tm="0">
                                          <p:val>
                                            <p:strVal val="ppt_w"/>
                                          </p:val>
                                        </p:tav>
                                        <p:tav tm="100000">
                                          <p:val>
                                            <p:fltVal val="0"/>
                                          </p:val>
                                        </p:tav>
                                      </p:tavLst>
                                    </p:anim>
                                    <p:anim calcmode="lin" valueType="num">
                                      <p:cBhvr>
                                        <p:cTn id="65" dur="500"/>
                                        <p:tgtEl>
                                          <p:spTgt spid="33"/>
                                        </p:tgtEl>
                                        <p:attrNameLst>
                                          <p:attrName>ppt_h</p:attrName>
                                        </p:attrNameLst>
                                      </p:cBhvr>
                                      <p:tavLst>
                                        <p:tav tm="0">
                                          <p:val>
                                            <p:strVal val="ppt_h"/>
                                          </p:val>
                                        </p:tav>
                                        <p:tav tm="100000">
                                          <p:val>
                                            <p:fltVal val="0"/>
                                          </p:val>
                                        </p:tav>
                                      </p:tavLst>
                                    </p:anim>
                                    <p:animEffect transition="out" filter="fade">
                                      <p:cBhvr>
                                        <p:cTn id="66" dur="500"/>
                                        <p:tgtEl>
                                          <p:spTgt spid="33"/>
                                        </p:tgtEl>
                                      </p:cBhvr>
                                    </p:animEffect>
                                    <p:set>
                                      <p:cBhvr>
                                        <p:cTn id="67" dur="1" fill="hold">
                                          <p:stCondLst>
                                            <p:cond delay="499"/>
                                          </p:stCondLst>
                                        </p:cTn>
                                        <p:tgtEl>
                                          <p:spTgt spid="33"/>
                                        </p:tgtEl>
                                        <p:attrNameLst>
                                          <p:attrName>style.visibility</p:attrName>
                                        </p:attrNameLst>
                                      </p:cBhvr>
                                      <p:to>
                                        <p:strVal val="hidden"/>
                                      </p:to>
                                    </p:set>
                                  </p:childTnLst>
                                </p:cTn>
                              </p:par>
                              <p:par>
                                <p:cTn id="68" presetID="31" presetClass="entr" presetSubtype="0"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1000" fill="hold"/>
                                        <p:tgtEl>
                                          <p:spTgt spid="38"/>
                                        </p:tgtEl>
                                        <p:attrNameLst>
                                          <p:attrName>ppt_w</p:attrName>
                                        </p:attrNameLst>
                                      </p:cBhvr>
                                      <p:tavLst>
                                        <p:tav tm="0">
                                          <p:val>
                                            <p:fltVal val="0"/>
                                          </p:val>
                                        </p:tav>
                                        <p:tav tm="100000">
                                          <p:val>
                                            <p:strVal val="#ppt_w"/>
                                          </p:val>
                                        </p:tav>
                                      </p:tavLst>
                                    </p:anim>
                                    <p:anim calcmode="lin" valueType="num">
                                      <p:cBhvr>
                                        <p:cTn id="71" dur="1000" fill="hold"/>
                                        <p:tgtEl>
                                          <p:spTgt spid="38"/>
                                        </p:tgtEl>
                                        <p:attrNameLst>
                                          <p:attrName>ppt_h</p:attrName>
                                        </p:attrNameLst>
                                      </p:cBhvr>
                                      <p:tavLst>
                                        <p:tav tm="0">
                                          <p:val>
                                            <p:fltVal val="0"/>
                                          </p:val>
                                        </p:tav>
                                        <p:tav tm="100000">
                                          <p:val>
                                            <p:strVal val="#ppt_h"/>
                                          </p:val>
                                        </p:tav>
                                      </p:tavLst>
                                    </p:anim>
                                    <p:anim calcmode="lin" valueType="num">
                                      <p:cBhvr>
                                        <p:cTn id="72" dur="1000" fill="hold"/>
                                        <p:tgtEl>
                                          <p:spTgt spid="38"/>
                                        </p:tgtEl>
                                        <p:attrNameLst>
                                          <p:attrName>style.rotation</p:attrName>
                                        </p:attrNameLst>
                                      </p:cBhvr>
                                      <p:tavLst>
                                        <p:tav tm="0">
                                          <p:val>
                                            <p:fltVal val="90"/>
                                          </p:val>
                                        </p:tav>
                                        <p:tav tm="100000">
                                          <p:val>
                                            <p:fltVal val="0"/>
                                          </p:val>
                                        </p:tav>
                                      </p:tavLst>
                                    </p:anim>
                                    <p:animEffect transition="in" filter="fade">
                                      <p:cBhvr>
                                        <p:cTn id="73" dur="1000"/>
                                        <p:tgtEl>
                                          <p:spTgt spid="38"/>
                                        </p:tgtEl>
                                      </p:cBhvr>
                                    </p:animEffect>
                                  </p:childTnLst>
                                </p:cTn>
                              </p:par>
                            </p:childTnLst>
                          </p:cTn>
                        </p:par>
                      </p:childTnLst>
                    </p:cTn>
                  </p:par>
                </p:childTnLst>
              </p:cTn>
              <p:nextCondLst>
                <p:cond evt="onClick" delay="0">
                  <p:tgtEl>
                    <p:spTgt spid="33"/>
                  </p:tgtEl>
                </p:cond>
              </p:nextCondLst>
            </p:seq>
            <p:seq concurrent="1" nextAc="seek">
              <p:cTn id="74" restart="whenNotActive" fill="hold" evtFilter="cancelBubble" nodeType="interactiveSeq">
                <p:stCondLst>
                  <p:cond evt="onClick" delay="0">
                    <p:tgtEl>
                      <p:spTgt spid="41"/>
                    </p:tgtEl>
                  </p:cond>
                </p:stCondLst>
                <p:endSync evt="end" delay="0">
                  <p:rtn val="all"/>
                </p:endSync>
                <p:childTnLst>
                  <p:par>
                    <p:cTn id="75" fill="hold">
                      <p:stCondLst>
                        <p:cond delay="0"/>
                      </p:stCondLst>
                      <p:childTnLst>
                        <p:par>
                          <p:cTn id="76" fill="hold">
                            <p:stCondLst>
                              <p:cond delay="0"/>
                            </p:stCondLst>
                            <p:childTnLst>
                              <p:par>
                                <p:cTn id="77" presetID="35" presetClass="exit" presetSubtype="0" fill="hold" nodeType="clickEffect">
                                  <p:stCondLst>
                                    <p:cond delay="0"/>
                                  </p:stCondLst>
                                  <p:childTnLst>
                                    <p:animEffect transition="out" filter="fade">
                                      <p:cBhvr>
                                        <p:cTn id="78" dur="2000"/>
                                        <p:tgtEl>
                                          <p:spTgt spid="18"/>
                                        </p:tgtEl>
                                      </p:cBhvr>
                                    </p:animEffect>
                                    <p:anim calcmode="lin" valueType="num">
                                      <p:cBhvr>
                                        <p:cTn id="79" dur="2000"/>
                                        <p:tgtEl>
                                          <p:spTgt spid="18"/>
                                        </p:tgtEl>
                                        <p:attrNameLst>
                                          <p:attrName>style.rotation</p:attrName>
                                        </p:attrNameLst>
                                      </p:cBhvr>
                                      <p:tavLst>
                                        <p:tav tm="0">
                                          <p:val>
                                            <p:fltVal val="0"/>
                                          </p:val>
                                        </p:tav>
                                        <p:tav tm="100000">
                                          <p:val>
                                            <p:fltVal val="720"/>
                                          </p:val>
                                        </p:tav>
                                      </p:tavLst>
                                    </p:anim>
                                    <p:anim calcmode="lin" valueType="num">
                                      <p:cBhvr>
                                        <p:cTn id="80" dur="2000"/>
                                        <p:tgtEl>
                                          <p:spTgt spid="18"/>
                                        </p:tgtEl>
                                        <p:attrNameLst>
                                          <p:attrName>ppt_h</p:attrName>
                                        </p:attrNameLst>
                                      </p:cBhvr>
                                      <p:tavLst>
                                        <p:tav tm="0">
                                          <p:val>
                                            <p:strVal val="ppt_h"/>
                                          </p:val>
                                        </p:tav>
                                        <p:tav tm="100000">
                                          <p:val>
                                            <p:fltVal val="0"/>
                                          </p:val>
                                        </p:tav>
                                      </p:tavLst>
                                    </p:anim>
                                    <p:anim calcmode="lin" valueType="num">
                                      <p:cBhvr>
                                        <p:cTn id="81" dur="2000"/>
                                        <p:tgtEl>
                                          <p:spTgt spid="18"/>
                                        </p:tgtEl>
                                        <p:attrNameLst>
                                          <p:attrName>ppt_w</p:attrName>
                                        </p:attrNameLst>
                                      </p:cBhvr>
                                      <p:tavLst>
                                        <p:tav tm="0">
                                          <p:val>
                                            <p:strVal val="ppt_w"/>
                                          </p:val>
                                        </p:tav>
                                        <p:tav tm="100000">
                                          <p:val>
                                            <p:fltVal val="0"/>
                                          </p:val>
                                        </p:tav>
                                      </p:tavLst>
                                    </p:anim>
                                    <p:set>
                                      <p:cBhvr>
                                        <p:cTn id="82" dur="1" fill="hold">
                                          <p:stCondLst>
                                            <p:cond delay="1999"/>
                                          </p:stCondLst>
                                        </p:cTn>
                                        <p:tgtEl>
                                          <p:spTgt spid="18"/>
                                        </p:tgtEl>
                                        <p:attrNameLst>
                                          <p:attrName>style.visibility</p:attrName>
                                        </p:attrNameLst>
                                      </p:cBhvr>
                                      <p:to>
                                        <p:strVal val="hidden"/>
                                      </p:to>
                                    </p:set>
                                  </p:childTnLst>
                                </p:cTn>
                              </p:par>
                            </p:childTnLst>
                          </p:cTn>
                        </p:par>
                        <p:par>
                          <p:cTn id="83" fill="hold">
                            <p:stCondLst>
                              <p:cond delay="2000"/>
                            </p:stCondLst>
                            <p:childTnLst>
                              <p:par>
                                <p:cTn id="84" presetID="31" presetClass="exit" presetSubtype="0" fill="hold" nodeType="afterEffect">
                                  <p:stCondLst>
                                    <p:cond delay="0"/>
                                  </p:stCondLst>
                                  <p:childTnLst>
                                    <p:anim calcmode="lin" valueType="num">
                                      <p:cBhvr>
                                        <p:cTn id="85" dur="1000"/>
                                        <p:tgtEl>
                                          <p:spTgt spid="41"/>
                                        </p:tgtEl>
                                        <p:attrNameLst>
                                          <p:attrName>ppt_w</p:attrName>
                                        </p:attrNameLst>
                                      </p:cBhvr>
                                      <p:tavLst>
                                        <p:tav tm="0">
                                          <p:val>
                                            <p:strVal val="ppt_w"/>
                                          </p:val>
                                        </p:tav>
                                        <p:tav tm="100000">
                                          <p:val>
                                            <p:fltVal val="0"/>
                                          </p:val>
                                        </p:tav>
                                      </p:tavLst>
                                    </p:anim>
                                    <p:anim calcmode="lin" valueType="num">
                                      <p:cBhvr>
                                        <p:cTn id="86" dur="1000"/>
                                        <p:tgtEl>
                                          <p:spTgt spid="41"/>
                                        </p:tgtEl>
                                        <p:attrNameLst>
                                          <p:attrName>ppt_h</p:attrName>
                                        </p:attrNameLst>
                                      </p:cBhvr>
                                      <p:tavLst>
                                        <p:tav tm="0">
                                          <p:val>
                                            <p:strVal val="ppt_h"/>
                                          </p:val>
                                        </p:tav>
                                        <p:tav tm="100000">
                                          <p:val>
                                            <p:fltVal val="0"/>
                                          </p:val>
                                        </p:tav>
                                      </p:tavLst>
                                    </p:anim>
                                    <p:anim calcmode="lin" valueType="num">
                                      <p:cBhvr>
                                        <p:cTn id="87" dur="1000"/>
                                        <p:tgtEl>
                                          <p:spTgt spid="41"/>
                                        </p:tgtEl>
                                        <p:attrNameLst>
                                          <p:attrName>style.rotation</p:attrName>
                                        </p:attrNameLst>
                                      </p:cBhvr>
                                      <p:tavLst>
                                        <p:tav tm="0">
                                          <p:val>
                                            <p:fltVal val="0"/>
                                          </p:val>
                                        </p:tav>
                                        <p:tav tm="100000">
                                          <p:val>
                                            <p:fltVal val="90"/>
                                          </p:val>
                                        </p:tav>
                                      </p:tavLst>
                                    </p:anim>
                                    <p:animEffect transition="out" filter="fade">
                                      <p:cBhvr>
                                        <p:cTn id="88" dur="1000"/>
                                        <p:tgtEl>
                                          <p:spTgt spid="41"/>
                                        </p:tgtEl>
                                      </p:cBhvr>
                                    </p:animEffect>
                                    <p:set>
                                      <p:cBhvr>
                                        <p:cTn id="89" dur="1" fill="hold">
                                          <p:stCondLst>
                                            <p:cond delay="999"/>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41"/>
                  </p:tgtEl>
                </p:cond>
              </p:nextCondLst>
            </p:seq>
            <p:seq concurrent="1" nextAc="seek">
              <p:cTn id="90" restart="whenNotActive" fill="hold" evtFilter="cancelBubble" nodeType="interactiveSeq">
                <p:stCondLst>
                  <p:cond evt="onClick" delay="0">
                    <p:tgtEl>
                      <p:spTgt spid="40"/>
                    </p:tgtEl>
                  </p:cond>
                </p:stCondLst>
                <p:endSync evt="end" delay="0">
                  <p:rtn val="all"/>
                </p:endSync>
                <p:childTnLst>
                  <p:par>
                    <p:cTn id="91" fill="hold">
                      <p:stCondLst>
                        <p:cond delay="0"/>
                      </p:stCondLst>
                      <p:childTnLst>
                        <p:par>
                          <p:cTn id="92" fill="hold">
                            <p:stCondLst>
                              <p:cond delay="0"/>
                            </p:stCondLst>
                            <p:childTnLst>
                              <p:par>
                                <p:cTn id="93" presetID="35" presetClass="exit" presetSubtype="0" fill="hold" nodeType="clickEffect">
                                  <p:stCondLst>
                                    <p:cond delay="0"/>
                                  </p:stCondLst>
                                  <p:childTnLst>
                                    <p:animEffect transition="out" filter="fade">
                                      <p:cBhvr>
                                        <p:cTn id="94" dur="2000"/>
                                        <p:tgtEl>
                                          <p:spTgt spid="19"/>
                                        </p:tgtEl>
                                      </p:cBhvr>
                                    </p:animEffect>
                                    <p:anim calcmode="lin" valueType="num">
                                      <p:cBhvr>
                                        <p:cTn id="95" dur="2000"/>
                                        <p:tgtEl>
                                          <p:spTgt spid="19"/>
                                        </p:tgtEl>
                                        <p:attrNameLst>
                                          <p:attrName>style.rotation</p:attrName>
                                        </p:attrNameLst>
                                      </p:cBhvr>
                                      <p:tavLst>
                                        <p:tav tm="0">
                                          <p:val>
                                            <p:fltVal val="0"/>
                                          </p:val>
                                        </p:tav>
                                        <p:tav tm="100000">
                                          <p:val>
                                            <p:fltVal val="720"/>
                                          </p:val>
                                        </p:tav>
                                      </p:tavLst>
                                    </p:anim>
                                    <p:anim calcmode="lin" valueType="num">
                                      <p:cBhvr>
                                        <p:cTn id="96" dur="2000"/>
                                        <p:tgtEl>
                                          <p:spTgt spid="19"/>
                                        </p:tgtEl>
                                        <p:attrNameLst>
                                          <p:attrName>ppt_h</p:attrName>
                                        </p:attrNameLst>
                                      </p:cBhvr>
                                      <p:tavLst>
                                        <p:tav tm="0">
                                          <p:val>
                                            <p:strVal val="ppt_h"/>
                                          </p:val>
                                        </p:tav>
                                        <p:tav tm="100000">
                                          <p:val>
                                            <p:fltVal val="0"/>
                                          </p:val>
                                        </p:tav>
                                      </p:tavLst>
                                    </p:anim>
                                    <p:anim calcmode="lin" valueType="num">
                                      <p:cBhvr>
                                        <p:cTn id="97" dur="2000"/>
                                        <p:tgtEl>
                                          <p:spTgt spid="19"/>
                                        </p:tgtEl>
                                        <p:attrNameLst>
                                          <p:attrName>ppt_w</p:attrName>
                                        </p:attrNameLst>
                                      </p:cBhvr>
                                      <p:tavLst>
                                        <p:tav tm="0">
                                          <p:val>
                                            <p:strVal val="ppt_w"/>
                                          </p:val>
                                        </p:tav>
                                        <p:tav tm="100000">
                                          <p:val>
                                            <p:fltVal val="0"/>
                                          </p:val>
                                        </p:tav>
                                      </p:tavLst>
                                    </p:anim>
                                    <p:set>
                                      <p:cBhvr>
                                        <p:cTn id="98" dur="1" fill="hold">
                                          <p:stCondLst>
                                            <p:cond delay="1999"/>
                                          </p:stCondLst>
                                        </p:cTn>
                                        <p:tgtEl>
                                          <p:spTgt spid="19"/>
                                        </p:tgtEl>
                                        <p:attrNameLst>
                                          <p:attrName>style.visibility</p:attrName>
                                        </p:attrNameLst>
                                      </p:cBhvr>
                                      <p:to>
                                        <p:strVal val="hidden"/>
                                      </p:to>
                                    </p:set>
                                  </p:childTnLst>
                                </p:cTn>
                              </p:par>
                            </p:childTnLst>
                          </p:cTn>
                        </p:par>
                        <p:par>
                          <p:cTn id="99" fill="hold">
                            <p:stCondLst>
                              <p:cond delay="2000"/>
                            </p:stCondLst>
                            <p:childTnLst>
                              <p:par>
                                <p:cTn id="100" presetID="53" presetClass="exit" presetSubtype="32" fill="hold" nodeType="afterEffect">
                                  <p:stCondLst>
                                    <p:cond delay="0"/>
                                  </p:stCondLst>
                                  <p:childTnLst>
                                    <p:anim calcmode="lin" valueType="num">
                                      <p:cBhvr>
                                        <p:cTn id="101" dur="500"/>
                                        <p:tgtEl>
                                          <p:spTgt spid="40"/>
                                        </p:tgtEl>
                                        <p:attrNameLst>
                                          <p:attrName>ppt_w</p:attrName>
                                        </p:attrNameLst>
                                      </p:cBhvr>
                                      <p:tavLst>
                                        <p:tav tm="0">
                                          <p:val>
                                            <p:strVal val="ppt_w"/>
                                          </p:val>
                                        </p:tav>
                                        <p:tav tm="100000">
                                          <p:val>
                                            <p:fltVal val="0"/>
                                          </p:val>
                                        </p:tav>
                                      </p:tavLst>
                                    </p:anim>
                                    <p:anim calcmode="lin" valueType="num">
                                      <p:cBhvr>
                                        <p:cTn id="102" dur="500"/>
                                        <p:tgtEl>
                                          <p:spTgt spid="40"/>
                                        </p:tgtEl>
                                        <p:attrNameLst>
                                          <p:attrName>ppt_h</p:attrName>
                                        </p:attrNameLst>
                                      </p:cBhvr>
                                      <p:tavLst>
                                        <p:tav tm="0">
                                          <p:val>
                                            <p:strVal val="ppt_h"/>
                                          </p:val>
                                        </p:tav>
                                        <p:tav tm="100000">
                                          <p:val>
                                            <p:fltVal val="0"/>
                                          </p:val>
                                        </p:tav>
                                      </p:tavLst>
                                    </p:anim>
                                    <p:animEffect transition="out" filter="fade">
                                      <p:cBhvr>
                                        <p:cTn id="103" dur="500"/>
                                        <p:tgtEl>
                                          <p:spTgt spid="40"/>
                                        </p:tgtEl>
                                      </p:cBhvr>
                                    </p:animEffect>
                                    <p:set>
                                      <p:cBhvr>
                                        <p:cTn id="104"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105" restart="whenNotActive" fill="hold" evtFilter="cancelBubble" nodeType="interactiveSeq">
                <p:stCondLst>
                  <p:cond evt="onClick" delay="0">
                    <p:tgtEl>
                      <p:spTgt spid="38"/>
                    </p:tgtEl>
                  </p:cond>
                </p:stCondLst>
                <p:endSync evt="end" delay="0">
                  <p:rtn val="all"/>
                </p:endSync>
                <p:childTnLst>
                  <p:par>
                    <p:cTn id="106" fill="hold">
                      <p:stCondLst>
                        <p:cond delay="0"/>
                      </p:stCondLst>
                      <p:childTnLst>
                        <p:par>
                          <p:cTn id="107" fill="hold">
                            <p:stCondLst>
                              <p:cond delay="0"/>
                            </p:stCondLst>
                            <p:childTnLst>
                              <p:par>
                                <p:cTn id="108" presetID="35" presetClass="exit" presetSubtype="0" fill="hold" nodeType="clickEffect">
                                  <p:stCondLst>
                                    <p:cond delay="0"/>
                                  </p:stCondLst>
                                  <p:childTnLst>
                                    <p:animEffect transition="out" filter="fade">
                                      <p:cBhvr>
                                        <p:cTn id="109" dur="2000"/>
                                        <p:tgtEl>
                                          <p:spTgt spid="22"/>
                                        </p:tgtEl>
                                      </p:cBhvr>
                                    </p:animEffect>
                                    <p:anim calcmode="lin" valueType="num">
                                      <p:cBhvr>
                                        <p:cTn id="110" dur="2000"/>
                                        <p:tgtEl>
                                          <p:spTgt spid="22"/>
                                        </p:tgtEl>
                                        <p:attrNameLst>
                                          <p:attrName>style.rotation</p:attrName>
                                        </p:attrNameLst>
                                      </p:cBhvr>
                                      <p:tavLst>
                                        <p:tav tm="0">
                                          <p:val>
                                            <p:fltVal val="0"/>
                                          </p:val>
                                        </p:tav>
                                        <p:tav tm="100000">
                                          <p:val>
                                            <p:fltVal val="720"/>
                                          </p:val>
                                        </p:tav>
                                      </p:tavLst>
                                    </p:anim>
                                    <p:anim calcmode="lin" valueType="num">
                                      <p:cBhvr>
                                        <p:cTn id="111" dur="2000"/>
                                        <p:tgtEl>
                                          <p:spTgt spid="22"/>
                                        </p:tgtEl>
                                        <p:attrNameLst>
                                          <p:attrName>ppt_h</p:attrName>
                                        </p:attrNameLst>
                                      </p:cBhvr>
                                      <p:tavLst>
                                        <p:tav tm="0">
                                          <p:val>
                                            <p:strVal val="ppt_h"/>
                                          </p:val>
                                        </p:tav>
                                        <p:tav tm="100000">
                                          <p:val>
                                            <p:fltVal val="0"/>
                                          </p:val>
                                        </p:tav>
                                      </p:tavLst>
                                    </p:anim>
                                    <p:anim calcmode="lin" valueType="num">
                                      <p:cBhvr>
                                        <p:cTn id="112" dur="2000"/>
                                        <p:tgtEl>
                                          <p:spTgt spid="22"/>
                                        </p:tgtEl>
                                        <p:attrNameLst>
                                          <p:attrName>ppt_w</p:attrName>
                                        </p:attrNameLst>
                                      </p:cBhvr>
                                      <p:tavLst>
                                        <p:tav tm="0">
                                          <p:val>
                                            <p:strVal val="ppt_w"/>
                                          </p:val>
                                        </p:tav>
                                        <p:tav tm="100000">
                                          <p:val>
                                            <p:fltVal val="0"/>
                                          </p:val>
                                        </p:tav>
                                      </p:tavLst>
                                    </p:anim>
                                    <p:set>
                                      <p:cBhvr>
                                        <p:cTn id="113" dur="1" fill="hold">
                                          <p:stCondLst>
                                            <p:cond delay="1999"/>
                                          </p:stCondLst>
                                        </p:cTn>
                                        <p:tgtEl>
                                          <p:spTgt spid="22"/>
                                        </p:tgtEl>
                                        <p:attrNameLst>
                                          <p:attrName>style.visibility</p:attrName>
                                        </p:attrNameLst>
                                      </p:cBhvr>
                                      <p:to>
                                        <p:strVal val="hidden"/>
                                      </p:to>
                                    </p:set>
                                  </p:childTnLst>
                                </p:cTn>
                              </p:par>
                            </p:childTnLst>
                          </p:cTn>
                        </p:par>
                        <p:par>
                          <p:cTn id="114" fill="hold">
                            <p:stCondLst>
                              <p:cond delay="2000"/>
                            </p:stCondLst>
                            <p:childTnLst>
                              <p:par>
                                <p:cTn id="115" presetID="10" presetClass="exit" presetSubtype="0" fill="hold" nodeType="afterEffect">
                                  <p:stCondLst>
                                    <p:cond delay="0"/>
                                  </p:stCondLst>
                                  <p:childTnLst>
                                    <p:animEffect transition="out" filter="fade">
                                      <p:cBhvr>
                                        <p:cTn id="116" dur="500"/>
                                        <p:tgtEl>
                                          <p:spTgt spid="38"/>
                                        </p:tgtEl>
                                      </p:cBhvr>
                                    </p:animEffect>
                                    <p:set>
                                      <p:cBhvr>
                                        <p:cTn id="117"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118" restart="whenNotActive" fill="hold" evtFilter="cancelBubble" nodeType="interactiveSeq">
                <p:stCondLst>
                  <p:cond evt="onClick" delay="0">
                    <p:tgtEl>
                      <p:spTgt spid="39"/>
                    </p:tgtEl>
                  </p:cond>
                </p:stCondLst>
                <p:endSync evt="end" delay="0">
                  <p:rtn val="all"/>
                </p:endSync>
                <p:childTnLst>
                  <p:par>
                    <p:cTn id="119" fill="hold">
                      <p:stCondLst>
                        <p:cond delay="0"/>
                      </p:stCondLst>
                      <p:childTnLst>
                        <p:par>
                          <p:cTn id="120" fill="hold">
                            <p:stCondLst>
                              <p:cond delay="0"/>
                            </p:stCondLst>
                            <p:childTnLst>
                              <p:par>
                                <p:cTn id="121" presetID="35" presetClass="exit" presetSubtype="0" fill="hold" nodeType="clickEffect">
                                  <p:stCondLst>
                                    <p:cond delay="0"/>
                                  </p:stCondLst>
                                  <p:childTnLst>
                                    <p:animEffect transition="out" filter="fade">
                                      <p:cBhvr>
                                        <p:cTn id="122" dur="2000"/>
                                        <p:tgtEl>
                                          <p:spTgt spid="21"/>
                                        </p:tgtEl>
                                      </p:cBhvr>
                                    </p:animEffect>
                                    <p:anim calcmode="lin" valueType="num">
                                      <p:cBhvr>
                                        <p:cTn id="123" dur="2000"/>
                                        <p:tgtEl>
                                          <p:spTgt spid="21"/>
                                        </p:tgtEl>
                                        <p:attrNameLst>
                                          <p:attrName>style.rotation</p:attrName>
                                        </p:attrNameLst>
                                      </p:cBhvr>
                                      <p:tavLst>
                                        <p:tav tm="0">
                                          <p:val>
                                            <p:fltVal val="0"/>
                                          </p:val>
                                        </p:tav>
                                        <p:tav tm="100000">
                                          <p:val>
                                            <p:fltVal val="720"/>
                                          </p:val>
                                        </p:tav>
                                      </p:tavLst>
                                    </p:anim>
                                    <p:anim calcmode="lin" valueType="num">
                                      <p:cBhvr>
                                        <p:cTn id="124" dur="2000"/>
                                        <p:tgtEl>
                                          <p:spTgt spid="21"/>
                                        </p:tgtEl>
                                        <p:attrNameLst>
                                          <p:attrName>ppt_h</p:attrName>
                                        </p:attrNameLst>
                                      </p:cBhvr>
                                      <p:tavLst>
                                        <p:tav tm="0">
                                          <p:val>
                                            <p:strVal val="ppt_h"/>
                                          </p:val>
                                        </p:tav>
                                        <p:tav tm="100000">
                                          <p:val>
                                            <p:fltVal val="0"/>
                                          </p:val>
                                        </p:tav>
                                      </p:tavLst>
                                    </p:anim>
                                    <p:anim calcmode="lin" valueType="num">
                                      <p:cBhvr>
                                        <p:cTn id="125" dur="2000"/>
                                        <p:tgtEl>
                                          <p:spTgt spid="21"/>
                                        </p:tgtEl>
                                        <p:attrNameLst>
                                          <p:attrName>ppt_w</p:attrName>
                                        </p:attrNameLst>
                                      </p:cBhvr>
                                      <p:tavLst>
                                        <p:tav tm="0">
                                          <p:val>
                                            <p:strVal val="ppt_w"/>
                                          </p:val>
                                        </p:tav>
                                        <p:tav tm="100000">
                                          <p:val>
                                            <p:fltVal val="0"/>
                                          </p:val>
                                        </p:tav>
                                      </p:tavLst>
                                    </p:anim>
                                    <p:set>
                                      <p:cBhvr>
                                        <p:cTn id="126" dur="1" fill="hold">
                                          <p:stCondLst>
                                            <p:cond delay="1999"/>
                                          </p:stCondLst>
                                        </p:cTn>
                                        <p:tgtEl>
                                          <p:spTgt spid="21"/>
                                        </p:tgtEl>
                                        <p:attrNameLst>
                                          <p:attrName>style.visibility</p:attrName>
                                        </p:attrNameLst>
                                      </p:cBhvr>
                                      <p:to>
                                        <p:strVal val="hidden"/>
                                      </p:to>
                                    </p:set>
                                  </p:childTnLst>
                                </p:cTn>
                              </p:par>
                            </p:childTnLst>
                          </p:cTn>
                        </p:par>
                        <p:par>
                          <p:cTn id="127" fill="hold">
                            <p:stCondLst>
                              <p:cond delay="2000"/>
                            </p:stCondLst>
                            <p:childTnLst>
                              <p:par>
                                <p:cTn id="128" presetID="10" presetClass="exit" presetSubtype="0" fill="hold" nodeType="afterEffect">
                                  <p:stCondLst>
                                    <p:cond delay="0"/>
                                  </p:stCondLst>
                                  <p:childTnLst>
                                    <p:animEffect transition="out" filter="fade">
                                      <p:cBhvr>
                                        <p:cTn id="129" dur="500"/>
                                        <p:tgtEl>
                                          <p:spTgt spid="39"/>
                                        </p:tgtEl>
                                      </p:cBhvr>
                                    </p:animEffect>
                                    <p:set>
                                      <p:cBhvr>
                                        <p:cTn id="130"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9"/>
                  </p:tgtEl>
                </p:cond>
              </p:nextCondLst>
            </p:seq>
          </p:childTnLst>
        </p:cTn>
      </p:par>
    </p:tnLst>
    <p:bldLst>
      <p:bldP spid="14" grpId="0"/>
      <p:bldP spid="13" grpId="0"/>
      <p:bldP spid="24" grpId="0" animBg="1"/>
      <p:bldP spid="31"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6D86FE18-50E1-4E20-9949-72DFF55BA334}"/>
              </a:ext>
            </a:extLst>
          </p:cNvPr>
          <p:cNvSpPr>
            <a:spLocks noGrp="1" noChangeArrowheads="1"/>
          </p:cNvSpPr>
          <p:nvPr>
            <p:ph type="title"/>
          </p:nvPr>
        </p:nvSpPr>
        <p:spPr>
          <a:xfrm>
            <a:off x="3495" y="9614"/>
            <a:ext cx="3275239" cy="836384"/>
          </a:xfrm>
          <a:solidFill>
            <a:srgbClr val="00B0F0"/>
          </a:solidFill>
        </p:spPr>
        <p:txBody>
          <a:bodyPr>
            <a:normAutofit fontScale="90000"/>
          </a:bodyPr>
          <a:lstStyle/>
          <a:p>
            <a:pPr eaLnBrk="1" hangingPunct="1"/>
            <a:r>
              <a:rPr lang="en-US" altLang="en-US" dirty="0"/>
              <a:t> </a:t>
            </a:r>
            <a:r>
              <a:rPr lang="en-US" altLang="en-US" sz="4900" b="1" spc="50" dirty="0">
                <a:ln w="9525" cmpd="sng">
                  <a:solidFill>
                    <a:schemeClr val="accent1"/>
                  </a:solidFill>
                  <a:prstDash val="solid"/>
                </a:ln>
                <a:solidFill>
                  <a:srgbClr val="70AD47">
                    <a:tint val="1000"/>
                  </a:srgbClr>
                </a:solidFill>
                <a:effectLst>
                  <a:glow rad="38100">
                    <a:schemeClr val="accent1">
                      <a:alpha val="40000"/>
                    </a:schemeClr>
                  </a:glow>
                </a:effectLst>
                <a:latin typeface="+mn-lt"/>
              </a:rPr>
              <a:t>KHỞI ĐỘNG</a:t>
            </a:r>
          </a:p>
        </p:txBody>
      </p:sp>
      <p:sp>
        <p:nvSpPr>
          <p:cNvPr id="4099" name="Text Box 3">
            <a:extLst>
              <a:ext uri="{FF2B5EF4-FFF2-40B4-BE49-F238E27FC236}">
                <a16:creationId xmlns:a16="http://schemas.microsoft.com/office/drawing/2014/main" xmlns="" id="{1829E98C-8F33-4E16-BBAB-9673B72D7E1E}"/>
              </a:ext>
            </a:extLst>
          </p:cNvPr>
          <p:cNvSpPr txBox="1">
            <a:spLocks noChangeArrowheads="1"/>
          </p:cNvSpPr>
          <p:nvPr/>
        </p:nvSpPr>
        <p:spPr bwMode="auto">
          <a:xfrm>
            <a:off x="3184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latin typeface="Arial" panose="020B0604020202020204" pitchFamily="34" charset="0"/>
            </a:endParaRPr>
          </a:p>
        </p:txBody>
      </p:sp>
      <p:grpSp>
        <p:nvGrpSpPr>
          <p:cNvPr id="4100" name="Group 46">
            <a:extLst>
              <a:ext uri="{FF2B5EF4-FFF2-40B4-BE49-F238E27FC236}">
                <a16:creationId xmlns:a16="http://schemas.microsoft.com/office/drawing/2014/main" xmlns="" id="{81018D4B-BBBD-4EAD-96D6-FA092E1B5C28}"/>
              </a:ext>
            </a:extLst>
          </p:cNvPr>
          <p:cNvGrpSpPr>
            <a:grpSpLocks/>
          </p:cNvGrpSpPr>
          <p:nvPr/>
        </p:nvGrpSpPr>
        <p:grpSpPr bwMode="auto">
          <a:xfrm>
            <a:off x="0" y="598119"/>
            <a:ext cx="11326110" cy="2474786"/>
            <a:chOff x="1296" y="1824"/>
            <a:chExt cx="3062" cy="432"/>
          </a:xfrm>
        </p:grpSpPr>
        <p:sp>
          <p:nvSpPr>
            <p:cNvPr id="88111" name="AutoShape 47">
              <a:extLst>
                <a:ext uri="{FF2B5EF4-FFF2-40B4-BE49-F238E27FC236}">
                  <a16:creationId xmlns:a16="http://schemas.microsoft.com/office/drawing/2014/main" xmlns="" id="{D7407F0B-45C7-401D-9A50-D55996A3A142}"/>
                </a:ext>
              </a:extLst>
            </p:cNvPr>
            <p:cNvSpPr>
              <a:spLocks noChangeArrowheads="1"/>
            </p:cNvSpPr>
            <p:nvPr/>
          </p:nvSpPr>
          <p:spPr bwMode="gray">
            <a:xfrm>
              <a:off x="1622" y="188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eaLnBrk="1" hangingPunct="1">
                <a:defRPr/>
              </a:pPr>
              <a:endParaRPr lang="en-US"/>
            </a:p>
          </p:txBody>
        </p:sp>
        <p:sp>
          <p:nvSpPr>
            <p:cNvPr id="4112" name="AutoShape 48">
              <a:extLst>
                <a:ext uri="{FF2B5EF4-FFF2-40B4-BE49-F238E27FC236}">
                  <a16:creationId xmlns:a16="http://schemas.microsoft.com/office/drawing/2014/main" xmlns="" id="{74AE5A65-D48D-4C5B-8C38-E705F476426D}"/>
                </a:ext>
              </a:extLst>
            </p:cNvPr>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latin typeface="Arial" panose="020B0604020202020204" pitchFamily="34" charset="0"/>
              </a:endParaRPr>
            </a:p>
          </p:txBody>
        </p:sp>
        <p:sp>
          <p:nvSpPr>
            <p:cNvPr id="4113" name="Text Box 49">
              <a:extLst>
                <a:ext uri="{FF2B5EF4-FFF2-40B4-BE49-F238E27FC236}">
                  <a16:creationId xmlns:a16="http://schemas.microsoft.com/office/drawing/2014/main" xmlns="" id="{407F52CD-1C9E-4ECD-A452-EA4AAE564D91}"/>
                </a:ext>
              </a:extLst>
            </p:cNvPr>
            <p:cNvSpPr txBox="1">
              <a:spLocks noChangeArrowheads="1"/>
            </p:cNvSpPr>
            <p:nvPr/>
          </p:nvSpPr>
          <p:spPr bwMode="gray">
            <a:xfrm>
              <a:off x="1715" y="1910"/>
              <a:ext cx="2513"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vi-VN" altLang="en-US" dirty="0" smtClean="0">
                  <a:solidFill>
                    <a:srgbClr val="000000"/>
                  </a:solidFill>
                  <a:latin typeface="Arial" panose="020B0604020202020204" pitchFamily="34" charset="0"/>
                </a:rPr>
                <a:t>Em hãy dõi đoạn video sau</a:t>
              </a:r>
              <a:r>
                <a:rPr lang="en-US" altLang="en-US" dirty="0" smtClean="0">
                  <a:solidFill>
                    <a:srgbClr val="000000"/>
                  </a:solidFill>
                  <a:latin typeface="Arial" panose="020B0604020202020204" pitchFamily="34" charset="0"/>
                </a:rPr>
                <a:t> t</a:t>
              </a:r>
              <a:r>
                <a:rPr lang="vi-VN" altLang="en-US" dirty="0" smtClean="0">
                  <a:solidFill>
                    <a:srgbClr val="000000"/>
                  </a:solidFill>
                  <a:latin typeface="Arial" panose="020B0604020202020204" pitchFamily="34" charset="0"/>
                </a:rPr>
                <a:t>rong 2 phút</a:t>
              </a:r>
              <a:r>
                <a:rPr lang="en-US" altLang="en-US" dirty="0" smtClean="0">
                  <a:solidFill>
                    <a:srgbClr val="000000"/>
                  </a:solidFill>
                  <a:latin typeface="Arial" panose="020B0604020202020204" pitchFamily="34" charset="0"/>
                </a:rPr>
                <a:t>.</a:t>
              </a:r>
            </a:p>
            <a:p>
              <a:pPr algn="just">
                <a:spcBef>
                  <a:spcPct val="0"/>
                </a:spcBef>
                <a:buClrTx/>
                <a:buFontTx/>
                <a:buNone/>
              </a:pPr>
              <a:r>
                <a:rPr lang="vi-VN" altLang="en-US" dirty="0" smtClean="0">
                  <a:solidFill>
                    <a:srgbClr val="000000"/>
                  </a:solidFill>
                  <a:latin typeface="Arial" panose="020B0604020202020204" pitchFamily="34" charset="0"/>
                </a:rPr>
                <a:t> </a:t>
              </a:r>
              <a:r>
                <a:rPr lang="en-US" altLang="en-US" dirty="0">
                  <a:solidFill>
                    <a:srgbClr val="000000"/>
                  </a:solidFill>
                  <a:latin typeface="Arial" panose="020B0604020202020204" pitchFamily="34" charset="0"/>
                </a:rPr>
                <a:t>E</a:t>
              </a:r>
              <a:r>
                <a:rPr lang="vi-VN" altLang="en-US" dirty="0" smtClean="0">
                  <a:solidFill>
                    <a:srgbClr val="000000"/>
                  </a:solidFill>
                  <a:latin typeface="Arial" panose="020B0604020202020204" pitchFamily="34" charset="0"/>
                </a:rPr>
                <a:t>m hãy </a:t>
              </a:r>
              <a:r>
                <a:rPr lang="en-US" altLang="en-US" dirty="0" err="1" smtClean="0">
                  <a:solidFill>
                    <a:srgbClr val="000000"/>
                  </a:solidFill>
                  <a:latin typeface="Arial" panose="020B0604020202020204" pitchFamily="34" charset="0"/>
                </a:rPr>
                <a:t>cho</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biết</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nội</a:t>
              </a:r>
              <a:r>
                <a:rPr lang="en-US" altLang="en-US" dirty="0" smtClean="0">
                  <a:solidFill>
                    <a:srgbClr val="000000"/>
                  </a:solidFill>
                  <a:latin typeface="Arial" panose="020B0604020202020204" pitchFamily="34" charset="0"/>
                </a:rPr>
                <a:t> dung </a:t>
              </a:r>
              <a:r>
                <a:rPr lang="vi-VN" altLang="en-US" dirty="0" smtClean="0">
                  <a:solidFill>
                    <a:srgbClr val="000000"/>
                  </a:solidFill>
                  <a:latin typeface="Arial" panose="020B0604020202020204" pitchFamily="34" charset="0"/>
                </a:rPr>
                <a:t>trong đoạn video đó </a:t>
              </a:r>
              <a:r>
                <a:rPr lang="en-US" altLang="en-US" dirty="0" err="1" smtClean="0">
                  <a:solidFill>
                    <a:srgbClr val="000000"/>
                  </a:solidFill>
                  <a:latin typeface="Arial" panose="020B0604020202020204" pitchFamily="34" charset="0"/>
                </a:rPr>
                <a:t>là</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gì</a:t>
              </a:r>
              <a:r>
                <a:rPr lang="en-US" altLang="en-US" dirty="0" smtClean="0">
                  <a:solidFill>
                    <a:srgbClr val="000000"/>
                  </a:solidFill>
                  <a:latin typeface="Arial" panose="020B0604020202020204" pitchFamily="34" charset="0"/>
                </a:rPr>
                <a:t>?</a:t>
              </a:r>
              <a:endParaRPr lang="en-US" altLang="en-US" dirty="0">
                <a:solidFill>
                  <a:srgbClr val="000000"/>
                </a:solidFill>
                <a:latin typeface="Arial" panose="020B0604020202020204" pitchFamily="34" charset="0"/>
              </a:endParaRPr>
            </a:p>
          </p:txBody>
        </p:sp>
        <p:sp>
          <p:nvSpPr>
            <p:cNvPr id="4114" name="Text Box 50">
              <a:extLst>
                <a:ext uri="{FF2B5EF4-FFF2-40B4-BE49-F238E27FC236}">
                  <a16:creationId xmlns:a16="http://schemas.microsoft.com/office/drawing/2014/main" xmlns="" id="{4D131BF6-4CCA-44B0-B835-F9E168BC4E91}"/>
                </a:ext>
              </a:extLst>
            </p:cNvPr>
            <p:cNvSpPr txBox="1">
              <a:spLocks noChangeArrowheads="1"/>
            </p:cNvSpPr>
            <p:nvPr/>
          </p:nvSpPr>
          <p:spPr bwMode="gray">
            <a:xfrm>
              <a:off x="1298" y="1886"/>
              <a:ext cx="41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0" dirty="0">
                  <a:solidFill>
                    <a:schemeClr val="bg1"/>
                  </a:solidFill>
                  <a:latin typeface="Arial" panose="020B0604020202020204" pitchFamily="34" charset="0"/>
                </a:rPr>
                <a:t>1</a:t>
              </a:r>
            </a:p>
          </p:txBody>
        </p:sp>
      </p:grpSp>
      <p:pic>
        <p:nvPicPr>
          <p:cNvPr id="5" name="Picture 4"/>
          <p:cNvPicPr>
            <a:picLocks noChangeAspect="1"/>
          </p:cNvPicPr>
          <p:nvPr/>
        </p:nvPicPr>
        <p:blipFill>
          <a:blip r:embed="rId4"/>
          <a:stretch>
            <a:fillRect/>
          </a:stretch>
        </p:blipFill>
        <p:spPr>
          <a:xfrm>
            <a:off x="-65402" y="4901014"/>
            <a:ext cx="3859102" cy="1956986"/>
          </a:xfrm>
          <a:prstGeom prst="rect">
            <a:avLst/>
          </a:prstGeom>
        </p:spPr>
      </p:pic>
      <p:pic>
        <p:nvPicPr>
          <p:cNvPr id="6" name="Picture 5"/>
          <p:cNvPicPr>
            <a:picLocks noChangeAspect="1"/>
          </p:cNvPicPr>
          <p:nvPr/>
        </p:nvPicPr>
        <p:blipFill>
          <a:blip r:embed="rId4"/>
          <a:stretch>
            <a:fillRect/>
          </a:stretch>
        </p:blipFill>
        <p:spPr>
          <a:xfrm flipH="1">
            <a:off x="8925561" y="4901014"/>
            <a:ext cx="3300559" cy="1956986"/>
          </a:xfrm>
          <a:prstGeom prst="rect">
            <a:avLst/>
          </a:prstGeom>
        </p:spPr>
      </p:pic>
      <p:sp>
        <p:nvSpPr>
          <p:cNvPr id="20" name="Rounded Rectangular Callout 19"/>
          <p:cNvSpPr/>
          <p:nvPr/>
        </p:nvSpPr>
        <p:spPr>
          <a:xfrm>
            <a:off x="4145446" y="2868510"/>
            <a:ext cx="4152294" cy="3400445"/>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3200" dirty="0" err="1" smtClean="0"/>
              <a:t>Hình</a:t>
            </a:r>
            <a:r>
              <a:rPr lang="en-US" sz="3200" dirty="0" smtClean="0"/>
              <a:t> </a:t>
            </a:r>
            <a:r>
              <a:rPr lang="en-US" sz="3200" dirty="0" err="1" smtClean="0"/>
              <a:t>ảnh</a:t>
            </a:r>
            <a:r>
              <a:rPr lang="en-US" sz="3200" dirty="0" smtClean="0"/>
              <a:t> </a:t>
            </a:r>
            <a:r>
              <a:rPr lang="en-US" sz="3200" dirty="0" err="1" smtClean="0"/>
              <a:t>những</a:t>
            </a:r>
            <a:r>
              <a:rPr lang="en-US" sz="3200" dirty="0" smtClean="0"/>
              <a:t> </a:t>
            </a:r>
            <a:r>
              <a:rPr lang="en-US" sz="3200" dirty="0" err="1" smtClean="0"/>
              <a:t>người</a:t>
            </a:r>
            <a:r>
              <a:rPr lang="en-US" sz="3200" dirty="0" smtClean="0"/>
              <a:t> </a:t>
            </a:r>
            <a:r>
              <a:rPr lang="en-US" sz="3200" dirty="0" err="1" smtClean="0"/>
              <a:t>dân</a:t>
            </a:r>
            <a:r>
              <a:rPr lang="en-US" sz="3200" dirty="0" smtClean="0"/>
              <a:t> </a:t>
            </a:r>
            <a:r>
              <a:rPr lang="en-US" sz="3200" dirty="0" err="1" smtClean="0"/>
              <a:t>chịu</a:t>
            </a:r>
            <a:r>
              <a:rPr lang="en-US" sz="3200" dirty="0" smtClean="0"/>
              <a:t> </a:t>
            </a:r>
            <a:r>
              <a:rPr lang="en-US" sz="3200" dirty="0" err="1" smtClean="0"/>
              <a:t>đói</a:t>
            </a:r>
            <a:r>
              <a:rPr lang="en-US" sz="3200" dirty="0" smtClean="0"/>
              <a:t> </a:t>
            </a:r>
            <a:r>
              <a:rPr lang="en-US" sz="3200" dirty="0" err="1" smtClean="0"/>
              <a:t>khổ</a:t>
            </a:r>
            <a:r>
              <a:rPr lang="en-US" sz="3200" dirty="0" smtClean="0"/>
              <a:t>, </a:t>
            </a:r>
            <a:r>
              <a:rPr lang="en-US" sz="3200" dirty="0" err="1" smtClean="0"/>
              <a:t>cơ</a:t>
            </a:r>
            <a:r>
              <a:rPr lang="en-US" sz="3200" dirty="0" smtClean="0"/>
              <a:t> </a:t>
            </a:r>
            <a:r>
              <a:rPr lang="en-US" sz="3200" dirty="0" err="1" smtClean="0"/>
              <a:t>thể</a:t>
            </a:r>
            <a:r>
              <a:rPr lang="en-US" sz="3200" dirty="0" smtClean="0"/>
              <a:t> </a:t>
            </a:r>
            <a:r>
              <a:rPr lang="en-US" sz="3200" dirty="0" err="1" smtClean="0"/>
              <a:t>rất</a:t>
            </a:r>
            <a:r>
              <a:rPr lang="en-US" sz="3200" dirty="0" smtClean="0"/>
              <a:t> </a:t>
            </a:r>
            <a:r>
              <a:rPr lang="en-US" sz="3200" dirty="0" err="1" smtClean="0"/>
              <a:t>gầy</a:t>
            </a:r>
            <a:r>
              <a:rPr lang="en-US" sz="3200" dirty="0" smtClean="0"/>
              <a:t> </a:t>
            </a:r>
            <a:r>
              <a:rPr lang="en-US" sz="3200" dirty="0" err="1" smtClean="0"/>
              <a:t>gò</a:t>
            </a:r>
            <a:r>
              <a:rPr lang="en-US" sz="3200" dirty="0" smtClean="0"/>
              <a:t> </a:t>
            </a:r>
            <a:r>
              <a:rPr lang="en-US" sz="3200" dirty="0" err="1" smtClean="0"/>
              <a:t>và</a:t>
            </a:r>
            <a:r>
              <a:rPr lang="en-US" sz="3200" dirty="0" smtClean="0"/>
              <a:t> </a:t>
            </a:r>
            <a:r>
              <a:rPr lang="en-US" sz="3200" dirty="0" err="1" smtClean="0"/>
              <a:t>ốm</a:t>
            </a:r>
            <a:r>
              <a:rPr lang="en-US" sz="3200" dirty="0" smtClean="0"/>
              <a:t> </a:t>
            </a:r>
            <a:r>
              <a:rPr lang="en-US" sz="3200" dirty="0" err="1" smtClean="0"/>
              <a:t>yếu</a:t>
            </a:r>
            <a:r>
              <a:rPr lang="en-US" sz="3200" dirty="0" smtClean="0"/>
              <a:t> </a:t>
            </a:r>
            <a:r>
              <a:rPr lang="en-US" sz="3200" dirty="0" err="1" smtClean="0"/>
              <a:t>vì</a:t>
            </a:r>
            <a:r>
              <a:rPr lang="en-US" sz="3200" dirty="0" smtClean="0"/>
              <a:t> </a:t>
            </a:r>
            <a:r>
              <a:rPr lang="en-US" sz="3200" dirty="0" err="1" smtClean="0"/>
              <a:t>không</a:t>
            </a:r>
            <a:r>
              <a:rPr lang="en-US" sz="3200" dirty="0" smtClean="0"/>
              <a:t> </a:t>
            </a:r>
            <a:r>
              <a:rPr lang="en-US" sz="3200" dirty="0" err="1" smtClean="0"/>
              <a:t>có</a:t>
            </a:r>
            <a:r>
              <a:rPr lang="en-US" sz="3200" dirty="0" smtClean="0"/>
              <a:t> </a:t>
            </a:r>
            <a:r>
              <a:rPr lang="en-US" sz="3200" dirty="0" err="1" smtClean="0"/>
              <a:t>thức</a:t>
            </a:r>
            <a:r>
              <a:rPr lang="en-US" sz="3200" dirty="0" smtClean="0"/>
              <a:t> </a:t>
            </a:r>
            <a:r>
              <a:rPr lang="en-US" sz="3200" dirty="0" err="1" smtClean="0"/>
              <a:t>ăn</a:t>
            </a:r>
            <a:r>
              <a:rPr lang="en-US" sz="3200" dirty="0" smtClean="0"/>
              <a:t>.</a:t>
            </a:r>
            <a:endParaRPr lang="en-US" sz="3200" dirty="0"/>
          </a:p>
        </p:txBody>
      </p:sp>
    </p:spTree>
    <p:custDataLst>
      <p:tags r:id="rId1"/>
    </p:custDataLst>
    <p:extLst>
      <p:ext uri="{BB962C8B-B14F-4D97-AF65-F5344CB8AC3E}">
        <p14:creationId xmlns:p14="http://schemas.microsoft.com/office/powerpoint/2010/main" val="592990400"/>
      </p:ext>
    </p:extLst>
  </p:cSld>
  <p:clrMapOvr>
    <a:masterClrMapping/>
  </p:clrMapOvr>
  <mc:AlternateContent xmlns:mc="http://schemas.openxmlformats.org/markup-compatibility/2006" xmlns:p14="http://schemas.microsoft.com/office/powerpoint/2010/main">
    <mc:Choice Requires="p14">
      <p:transition spd="slow" p14:dur="1199" advTm="20001">
        <p14:prism/>
      </p:transition>
    </mc:Choice>
    <mc:Fallback xmlns="">
      <p:transition spd="slow" advTm="200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home png">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6297" y="248800"/>
            <a:ext cx="783773" cy="7837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ết quả hình ảnh cho virut corona"/>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9353" b="100000" l="0" r="95929">
                        <a14:foregroundMark x1="76081" y1="22122" x2="76081" y2="22122"/>
                        <a14:foregroundMark x1="86768" y1="37950" x2="86768" y2="37950"/>
                      </a14:backgroundRemoval>
                    </a14:imgEffect>
                  </a14:imgLayer>
                </a14:imgProps>
              </a:ext>
              <a:ext uri="{28A0092B-C50C-407E-A947-70E740481C1C}">
                <a14:useLocalDpi xmlns:a14="http://schemas.microsoft.com/office/drawing/2010/main" val="0"/>
              </a:ext>
            </a:extLst>
          </a:blip>
          <a:srcRect/>
          <a:stretch/>
        </p:blipFill>
        <p:spPr bwMode="auto">
          <a:xfrm>
            <a:off x="1576156" y="-124955"/>
            <a:ext cx="1282709" cy="18140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Kết quả hình ảnh cho virut corona"/>
          <p:cNvPicPr>
            <a:picLocks noChangeAspect="1" noChangeArrowheads="1"/>
          </p:cNvPicPr>
          <p:nvPr/>
        </p:nvPicPr>
        <p:blipFill rotWithShape="1">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911023" y="209728"/>
            <a:ext cx="635327" cy="613229"/>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20</a:t>
            </a:r>
          </a:p>
        </p:txBody>
      </p:sp>
      <p:sp>
        <p:nvSpPr>
          <p:cNvPr id="17" name="Rounded Rectangle 16"/>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19</a:t>
            </a:r>
          </a:p>
        </p:txBody>
      </p:sp>
      <p:sp>
        <p:nvSpPr>
          <p:cNvPr id="18" name="Rounded Rectangle 17"/>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18</a:t>
            </a:r>
          </a:p>
        </p:txBody>
      </p:sp>
      <p:sp>
        <p:nvSpPr>
          <p:cNvPr id="19" name="Rounded Rectangle 18"/>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17</a:t>
            </a:r>
          </a:p>
        </p:txBody>
      </p:sp>
      <p:sp>
        <p:nvSpPr>
          <p:cNvPr id="20" name="Rounded Rectangle 19"/>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16</a:t>
            </a:r>
          </a:p>
        </p:txBody>
      </p:sp>
      <p:sp>
        <p:nvSpPr>
          <p:cNvPr id="21" name="Rounded Rectangle 20"/>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15</a:t>
            </a:r>
          </a:p>
        </p:txBody>
      </p:sp>
      <p:sp>
        <p:nvSpPr>
          <p:cNvPr id="22" name="Rounded Rectangle 21"/>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14</a:t>
            </a:r>
          </a:p>
        </p:txBody>
      </p:sp>
      <p:sp>
        <p:nvSpPr>
          <p:cNvPr id="23" name="Rounded Rectangle 22"/>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13</a:t>
            </a:r>
          </a:p>
        </p:txBody>
      </p:sp>
      <p:sp>
        <p:nvSpPr>
          <p:cNvPr id="24" name="Rounded Rectangle 23"/>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12</a:t>
            </a:r>
          </a:p>
        </p:txBody>
      </p:sp>
      <p:sp>
        <p:nvSpPr>
          <p:cNvPr id="25" name="Rounded Rectangle 24"/>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11</a:t>
            </a:r>
          </a:p>
        </p:txBody>
      </p:sp>
      <p:sp>
        <p:nvSpPr>
          <p:cNvPr id="26" name="Rounded Rectangle 2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10</a:t>
            </a:r>
          </a:p>
        </p:txBody>
      </p:sp>
      <p:sp>
        <p:nvSpPr>
          <p:cNvPr id="27" name="Rounded Rectangle 26"/>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09</a:t>
            </a:r>
          </a:p>
        </p:txBody>
      </p:sp>
      <p:sp>
        <p:nvSpPr>
          <p:cNvPr id="28" name="Rounded Rectangle 27"/>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08</a:t>
            </a:r>
          </a:p>
        </p:txBody>
      </p:sp>
      <p:sp>
        <p:nvSpPr>
          <p:cNvPr id="29" name="Rounded Rectangle 28"/>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07</a:t>
            </a:r>
          </a:p>
        </p:txBody>
      </p:sp>
      <p:sp>
        <p:nvSpPr>
          <p:cNvPr id="30" name="Rounded Rectangle 29"/>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06</a:t>
            </a:r>
          </a:p>
        </p:txBody>
      </p:sp>
      <p:sp>
        <p:nvSpPr>
          <p:cNvPr id="31" name="Rounded Rectangle 30"/>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05</a:t>
            </a:r>
          </a:p>
        </p:txBody>
      </p:sp>
      <p:sp>
        <p:nvSpPr>
          <p:cNvPr id="32" name="Rounded Rectangle 31"/>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04</a:t>
            </a:r>
          </a:p>
        </p:txBody>
      </p:sp>
      <p:sp>
        <p:nvSpPr>
          <p:cNvPr id="33" name="Rounded Rectangle 32"/>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03</a:t>
            </a:r>
          </a:p>
        </p:txBody>
      </p:sp>
      <p:sp>
        <p:nvSpPr>
          <p:cNvPr id="34" name="Rounded Rectangle 33"/>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02</a:t>
            </a:r>
          </a:p>
        </p:txBody>
      </p:sp>
      <p:sp>
        <p:nvSpPr>
          <p:cNvPr id="35" name="Rounded Rectangle 34"/>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01</a:t>
            </a:r>
          </a:p>
        </p:txBody>
      </p:sp>
      <p:sp>
        <p:nvSpPr>
          <p:cNvPr id="36" name="Rounded Rectangle 3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dirty="0">
                <a:solidFill>
                  <a:srgbClr val="FFFFFF"/>
                </a:solidFill>
                <a:sym typeface="Arial"/>
              </a:rPr>
              <a:t>00</a:t>
            </a:r>
          </a:p>
        </p:txBody>
      </p:sp>
      <p:sp>
        <p:nvSpPr>
          <p:cNvPr id="37" name="Title 1">
            <a:extLst>
              <a:ext uri="{FF2B5EF4-FFF2-40B4-BE49-F238E27FC236}">
                <a16:creationId xmlns:a16="http://schemas.microsoft.com/office/drawing/2014/main" xmlns="" id="{1D085526-B611-42F2-B16F-4DB729BD14B5}"/>
              </a:ext>
            </a:extLst>
          </p:cNvPr>
          <p:cNvSpPr txBox="1">
            <a:spLocks/>
          </p:cNvSpPr>
          <p:nvPr/>
        </p:nvSpPr>
        <p:spPr>
          <a:xfrm>
            <a:off x="260588" y="1795758"/>
            <a:ext cx="11804803" cy="870601"/>
          </a:xfrm>
          <a:prstGeom prst="rect">
            <a:avLst/>
          </a:prstGeom>
          <a:noFill/>
          <a:ln>
            <a:noFill/>
          </a:ln>
        </p:spPr>
        <p:txBody>
          <a:bodyPr spcFirstLastPara="1" wrap="square" lIns="121894" tIns="121894" rIns="121894" bIns="12189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1pPr>
            <a:lvl2pPr marR="0" lvl="1"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2pPr>
            <a:lvl3pPr marR="0" lvl="2"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3pPr>
            <a:lvl4pPr marR="0" lvl="3"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4pPr>
            <a:lvl5pPr marR="0" lvl="4"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5pPr>
            <a:lvl6pPr marR="0" lvl="5"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6pPr>
            <a:lvl7pPr marR="0" lvl="6"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7pPr>
            <a:lvl8pPr marR="0" lvl="7"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8pPr>
            <a:lvl9pPr marR="0" lvl="8"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9pPr>
          </a:lstStyle>
          <a:p>
            <a:pPr>
              <a:buClr>
                <a:srgbClr val="122F35"/>
              </a:buClr>
            </a:pPr>
            <a:r>
              <a:rPr lang="en-US" altLang="en-US" sz="3200" kern="0" dirty="0" err="1">
                <a:solidFill>
                  <a:srgbClr val="C00000"/>
                </a:solidFill>
                <a:latin typeface="Times New Roman" panose="02020603050405020304" pitchFamily="18" charset="0"/>
                <a:cs typeface="Times New Roman" panose="02020603050405020304" pitchFamily="18" charset="0"/>
              </a:rPr>
              <a:t>Câu</a:t>
            </a:r>
            <a:r>
              <a:rPr lang="en-US" altLang="en-US" sz="3200" kern="0" dirty="0">
                <a:solidFill>
                  <a:srgbClr val="C00000"/>
                </a:solidFill>
                <a:latin typeface="Times New Roman" panose="02020603050405020304" pitchFamily="18" charset="0"/>
                <a:cs typeface="Times New Roman" panose="02020603050405020304" pitchFamily="18" charset="0"/>
              </a:rPr>
              <a:t> </a:t>
            </a:r>
            <a:r>
              <a:rPr lang="en-US" altLang="en-US" sz="3200" kern="0" dirty="0" smtClean="0">
                <a:solidFill>
                  <a:srgbClr val="C00000"/>
                </a:solidFill>
                <a:latin typeface="Times New Roman" panose="02020603050405020304" pitchFamily="18" charset="0"/>
                <a:cs typeface="Times New Roman" panose="02020603050405020304" pitchFamily="18" charset="0"/>
              </a:rPr>
              <a:t>1</a:t>
            </a:r>
            <a:r>
              <a:rPr lang="vi-VN"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Khi</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tìm</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kiếm</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sự</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sống</a:t>
            </a:r>
            <a:r>
              <a:rPr lang="en-US" altLang="en-US" sz="3200" kern="0" dirty="0" smtClean="0">
                <a:solidFill>
                  <a:srgbClr val="C00000"/>
                </a:solidFill>
                <a:latin typeface="Times New Roman" panose="02020603050405020304" pitchFamily="18" charset="0"/>
                <a:cs typeface="Times New Roman" panose="02020603050405020304" pitchFamily="18" charset="0"/>
              </a:rPr>
              <a:t> ở </a:t>
            </a:r>
            <a:r>
              <a:rPr lang="en-US" altLang="en-US" sz="3200" kern="0" dirty="0" err="1" smtClean="0">
                <a:solidFill>
                  <a:srgbClr val="C00000"/>
                </a:solidFill>
                <a:latin typeface="Times New Roman" panose="02020603050405020304" pitchFamily="18" charset="0"/>
                <a:cs typeface="Times New Roman" panose="02020603050405020304" pitchFamily="18" charset="0"/>
              </a:rPr>
              <a:t>các</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hành</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tinh</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trong</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vũ</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trụ</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các</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nhà</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khoa</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học</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trước</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hết</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tìm</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kiếm</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xem</a:t>
            </a:r>
            <a:r>
              <a:rPr lang="en-US" altLang="en-US" sz="3200" kern="0" dirty="0" smtClean="0">
                <a:solidFill>
                  <a:srgbClr val="C00000"/>
                </a:solidFill>
                <a:latin typeface="Times New Roman" panose="02020603050405020304" pitchFamily="18" charset="0"/>
                <a:cs typeface="Times New Roman" panose="02020603050405020304" pitchFamily="18" charset="0"/>
              </a:rPr>
              <a:t> ở </a:t>
            </a:r>
            <a:r>
              <a:rPr lang="en-US" altLang="en-US" sz="3200" kern="0" dirty="0" err="1" smtClean="0">
                <a:solidFill>
                  <a:srgbClr val="C00000"/>
                </a:solidFill>
                <a:latin typeface="Times New Roman" panose="02020603050405020304" pitchFamily="18" charset="0"/>
                <a:cs typeface="Times New Roman" panose="02020603050405020304" pitchFamily="18" charset="0"/>
              </a:rPr>
              <a:t>đó</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có</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nước</a:t>
            </a:r>
            <a:r>
              <a:rPr lang="en-US" altLang="en-US" sz="3200" kern="0" dirty="0" smtClean="0">
                <a:solidFill>
                  <a:srgbClr val="C00000"/>
                </a:solidFill>
                <a:latin typeface="Times New Roman" panose="02020603050405020304" pitchFamily="18" charset="0"/>
                <a:cs typeface="Times New Roman" panose="02020603050405020304" pitchFamily="18" charset="0"/>
              </a:rPr>
              <a:t> hay </a:t>
            </a:r>
            <a:r>
              <a:rPr lang="en-US" altLang="en-US" sz="3200" kern="0" dirty="0" err="1" smtClean="0">
                <a:solidFill>
                  <a:srgbClr val="C00000"/>
                </a:solidFill>
                <a:latin typeface="Times New Roman" panose="02020603050405020304" pitchFamily="18" charset="0"/>
                <a:cs typeface="Times New Roman" panose="02020603050405020304" pitchFamily="18" charset="0"/>
              </a:rPr>
              <a:t>không</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vì</a:t>
            </a:r>
            <a:r>
              <a:rPr lang="en-US" altLang="en-US" sz="3200" kern="0" dirty="0" smtClean="0">
                <a:solidFill>
                  <a:srgbClr val="C00000"/>
                </a:solidFill>
                <a:latin typeface="Times New Roman" panose="02020603050405020304" pitchFamily="18" charset="0"/>
                <a:cs typeface="Times New Roman" panose="02020603050405020304" pitchFamily="18" charset="0"/>
              </a:rPr>
              <a:t> </a:t>
            </a:r>
            <a:r>
              <a:rPr lang="en-US" altLang="en-US" sz="3200" kern="0" dirty="0" err="1" smtClean="0">
                <a:solidFill>
                  <a:srgbClr val="C00000"/>
                </a:solidFill>
                <a:latin typeface="Times New Roman" panose="02020603050405020304" pitchFamily="18" charset="0"/>
                <a:cs typeface="Times New Roman" panose="02020603050405020304" pitchFamily="18" charset="0"/>
              </a:rPr>
              <a:t>sao</a:t>
            </a:r>
            <a:r>
              <a:rPr lang="en-US" altLang="en-US" sz="3200" kern="0" dirty="0" smtClean="0">
                <a:solidFill>
                  <a:srgbClr val="C00000"/>
                </a:solidFill>
                <a:latin typeface="Times New Roman" panose="02020603050405020304" pitchFamily="18" charset="0"/>
                <a:cs typeface="Times New Roman" panose="02020603050405020304" pitchFamily="18" charset="0"/>
              </a:rPr>
              <a:t>?</a:t>
            </a:r>
            <a:endParaRPr lang="en-US" altLang="en-US" sz="3200" kern="0" dirty="0">
              <a:solidFill>
                <a:srgbClr val="C00000"/>
              </a:solidFill>
              <a:latin typeface="Times New Roman" panose="02020603050405020304" pitchFamily="18" charset="0"/>
              <a:cs typeface="Times New Roman" panose="02020603050405020304" pitchFamily="18" charset="0"/>
            </a:endParaRPr>
          </a:p>
        </p:txBody>
      </p:sp>
      <p:sp>
        <p:nvSpPr>
          <p:cNvPr id="40" name="Rectangle 39"/>
          <p:cNvSpPr/>
          <p:nvPr/>
        </p:nvSpPr>
        <p:spPr>
          <a:xfrm>
            <a:off x="260588" y="2896144"/>
            <a:ext cx="12191999" cy="3982885"/>
          </a:xfrm>
          <a:prstGeom prst="rect">
            <a:avLst/>
          </a:prstGeom>
        </p:spPr>
        <p:txBody>
          <a:bodyPr wrap="square">
            <a:spAutoFit/>
          </a:bodyPr>
          <a:lstStyle/>
          <a:p>
            <a:pPr>
              <a:lnSpc>
                <a:spcPct val="135000"/>
              </a:lnSpc>
              <a:spcBef>
                <a:spcPts val="600"/>
              </a:spcBef>
              <a:spcAft>
                <a:spcPts val="600"/>
              </a:spcAft>
            </a:pPr>
            <a:r>
              <a:rPr lang="vi-VN"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a:t>
            </a: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cấu</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từ</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tố</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trọng</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oxygen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hydrogen.</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35000"/>
              </a:lnSpc>
              <a:spcBef>
                <a:spcPts val="600"/>
              </a:spcBef>
              <a:spcAft>
                <a:spcPts val="600"/>
              </a:spcAft>
            </a:pP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chủ</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yếu</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mọi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tế</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bào</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giúp</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tế</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bào</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tiến</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hành</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chuyển</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hóa</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duy</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35000"/>
              </a:lnSpc>
              <a:spcBef>
                <a:spcPts val="600"/>
              </a:spcBef>
              <a:spcAft>
                <a:spcPts val="600"/>
              </a:spcAft>
            </a:pP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dung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hòa</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tan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cho</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tế</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bào</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35000"/>
              </a:lnSpc>
              <a:spcBef>
                <a:spcPts val="600"/>
              </a:spcBef>
              <a:spcAft>
                <a:spcPts val="600"/>
              </a:spcAft>
            </a:pP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loài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41" name="Oval 40">
            <a:extLst>
              <a:ext uri="{FF2B5EF4-FFF2-40B4-BE49-F238E27FC236}">
                <a16:creationId xmlns:a16="http://schemas.microsoft.com/office/drawing/2014/main" xmlns="" id="{66A661A9-7B12-486E-AFF5-BA9EA28685FE}"/>
              </a:ext>
            </a:extLst>
          </p:cNvPr>
          <p:cNvSpPr/>
          <p:nvPr/>
        </p:nvSpPr>
        <p:spPr>
          <a:xfrm>
            <a:off x="140677" y="3639160"/>
            <a:ext cx="614288" cy="6416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anchor="ctr"/>
          <a:lstStyle/>
          <a:p>
            <a:pPr algn="ctr">
              <a:buClr>
                <a:srgbClr val="000000"/>
              </a:buClr>
              <a:buFont typeface="Arial"/>
              <a:buNone/>
              <a:defRPr/>
            </a:pPr>
            <a:r>
              <a:rPr lang="en-US" sz="3700" b="1" kern="0" dirty="0">
                <a:solidFill>
                  <a:srgbClr val="0F1416"/>
                </a:solidFill>
                <a:latin typeface="Times New Roman" panose="02020603050405020304" pitchFamily="18" charset="0"/>
                <a:cs typeface="Times New Roman" panose="02020603050405020304" pitchFamily="18" charset="0"/>
                <a:sym typeface="Arial"/>
              </a:rPr>
              <a:t>B</a:t>
            </a:r>
          </a:p>
        </p:txBody>
      </p:sp>
    </p:spTree>
    <p:extLst>
      <p:ext uri="{BB962C8B-B14F-4D97-AF65-F5344CB8AC3E}">
        <p14:creationId xmlns:p14="http://schemas.microsoft.com/office/powerpoint/2010/main" val="424889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8" presetClass="emph" presetSubtype="0" fill="hold" nodeType="withEffect">
                                  <p:stCondLst>
                                    <p:cond delay="0"/>
                                  </p:stCondLst>
                                  <p:childTnLst>
                                    <p:animRot by="21600000">
                                      <p:cBhvr>
                                        <p:cTn id="9" dur="5000" fill="hold"/>
                                        <p:tgtEl>
                                          <p:spTgt spid="15"/>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11" presetClass="entr" presetSubtype="0" fill="hold" grpId="0" nodeType="clickEffect">
                                  <p:stCondLst>
                                    <p:cond delay="0"/>
                                  </p:stCondLst>
                                  <p:childTnLst>
                                    <p:set>
                                      <p:cBhvr>
                                        <p:cTn id="13" dur="1000">
                                          <p:stCondLst>
                                            <p:cond delay="0"/>
                                          </p:stCondLst>
                                        </p:cTn>
                                        <p:tgtEl>
                                          <p:spTgt spid="16"/>
                                        </p:tgtEl>
                                        <p:attrNameLst>
                                          <p:attrName>style.visibility</p:attrName>
                                        </p:attrNameLst>
                                      </p:cBhvr>
                                      <p:to>
                                        <p:strVal val="visible"/>
                                      </p:to>
                                    </p:set>
                                  </p:childTnLst>
                                </p:cTn>
                              </p:par>
                            </p:childTnLst>
                          </p:cTn>
                        </p:par>
                        <p:par>
                          <p:cTn id="14" fill="hold">
                            <p:stCondLst>
                              <p:cond delay="1000"/>
                            </p:stCondLst>
                            <p:childTnLst>
                              <p:par>
                                <p:cTn id="15" presetID="11" presetClass="entr" presetSubtype="0" fill="hold" grpId="0" nodeType="afterEffect">
                                  <p:stCondLst>
                                    <p:cond delay="0"/>
                                  </p:stCondLst>
                                  <p:childTnLst>
                                    <p:set>
                                      <p:cBhvr>
                                        <p:cTn id="16" dur="1000">
                                          <p:stCondLst>
                                            <p:cond delay="0"/>
                                          </p:stCondLst>
                                        </p:cTn>
                                        <p:tgtEl>
                                          <p:spTgt spid="17"/>
                                        </p:tgtEl>
                                        <p:attrNameLst>
                                          <p:attrName>style.visibility</p:attrName>
                                        </p:attrNameLst>
                                      </p:cBhvr>
                                      <p:to>
                                        <p:strVal val="visible"/>
                                      </p:to>
                                    </p:set>
                                  </p:childTnLst>
                                </p:cTn>
                              </p:par>
                            </p:childTnLst>
                          </p:cTn>
                        </p:par>
                        <p:par>
                          <p:cTn id="17" fill="hold">
                            <p:stCondLst>
                              <p:cond delay="2000"/>
                            </p:stCondLst>
                            <p:childTnLst>
                              <p:par>
                                <p:cTn id="18" presetID="11" presetClass="entr" presetSubtype="0" fill="hold" grpId="0" nodeType="afterEffect">
                                  <p:stCondLst>
                                    <p:cond delay="0"/>
                                  </p:stCondLst>
                                  <p:childTnLst>
                                    <p:set>
                                      <p:cBhvr>
                                        <p:cTn id="19" dur="1000">
                                          <p:stCondLst>
                                            <p:cond delay="0"/>
                                          </p:stCondLst>
                                        </p:cTn>
                                        <p:tgtEl>
                                          <p:spTgt spid="18"/>
                                        </p:tgtEl>
                                        <p:attrNameLst>
                                          <p:attrName>style.visibility</p:attrName>
                                        </p:attrNameLst>
                                      </p:cBhvr>
                                      <p:to>
                                        <p:strVal val="visible"/>
                                      </p:to>
                                    </p:set>
                                  </p:childTnLst>
                                </p:cTn>
                              </p:par>
                            </p:childTnLst>
                          </p:cTn>
                        </p:par>
                        <p:par>
                          <p:cTn id="20" fill="hold">
                            <p:stCondLst>
                              <p:cond delay="3000"/>
                            </p:stCondLst>
                            <p:childTnLst>
                              <p:par>
                                <p:cTn id="21" presetID="11" presetClass="entr" presetSubtype="0" fill="hold" grpId="0" nodeType="afterEffect">
                                  <p:stCondLst>
                                    <p:cond delay="0"/>
                                  </p:stCondLst>
                                  <p:childTnLst>
                                    <p:set>
                                      <p:cBhvr>
                                        <p:cTn id="22" dur="1000">
                                          <p:stCondLst>
                                            <p:cond delay="0"/>
                                          </p:stCondLst>
                                        </p:cTn>
                                        <p:tgtEl>
                                          <p:spTgt spid="19"/>
                                        </p:tgtEl>
                                        <p:attrNameLst>
                                          <p:attrName>style.visibility</p:attrName>
                                        </p:attrNameLst>
                                      </p:cBhvr>
                                      <p:to>
                                        <p:strVal val="visible"/>
                                      </p:to>
                                    </p:set>
                                  </p:childTnLst>
                                </p:cTn>
                              </p:par>
                            </p:childTnLst>
                          </p:cTn>
                        </p:par>
                        <p:par>
                          <p:cTn id="23" fill="hold">
                            <p:stCondLst>
                              <p:cond delay="4000"/>
                            </p:stCondLst>
                            <p:childTnLst>
                              <p:par>
                                <p:cTn id="24" presetID="11" presetClass="entr" presetSubtype="0" fill="hold" grpId="0" nodeType="afterEffect">
                                  <p:stCondLst>
                                    <p:cond delay="0"/>
                                  </p:stCondLst>
                                  <p:childTnLst>
                                    <p:set>
                                      <p:cBhvr>
                                        <p:cTn id="25" dur="1000">
                                          <p:stCondLst>
                                            <p:cond delay="0"/>
                                          </p:stCondLst>
                                        </p:cTn>
                                        <p:tgtEl>
                                          <p:spTgt spid="20"/>
                                        </p:tgtEl>
                                        <p:attrNameLst>
                                          <p:attrName>style.visibility</p:attrName>
                                        </p:attrNameLst>
                                      </p:cBhvr>
                                      <p:to>
                                        <p:strVal val="visible"/>
                                      </p:to>
                                    </p:set>
                                  </p:childTnLst>
                                </p:cTn>
                              </p:par>
                            </p:childTnLst>
                          </p:cTn>
                        </p:par>
                        <p:par>
                          <p:cTn id="26" fill="hold">
                            <p:stCondLst>
                              <p:cond delay="5000"/>
                            </p:stCondLst>
                            <p:childTnLst>
                              <p:par>
                                <p:cTn id="27" presetID="11" presetClass="entr" presetSubtype="0" fill="hold" grpId="0" nodeType="afterEffect">
                                  <p:stCondLst>
                                    <p:cond delay="0"/>
                                  </p:stCondLst>
                                  <p:childTnLst>
                                    <p:set>
                                      <p:cBhvr>
                                        <p:cTn id="28" dur="1000">
                                          <p:stCondLst>
                                            <p:cond delay="0"/>
                                          </p:stCondLst>
                                        </p:cTn>
                                        <p:tgtEl>
                                          <p:spTgt spid="21"/>
                                        </p:tgtEl>
                                        <p:attrNameLst>
                                          <p:attrName>style.visibility</p:attrName>
                                        </p:attrNameLst>
                                      </p:cBhvr>
                                      <p:to>
                                        <p:strVal val="visible"/>
                                      </p:to>
                                    </p:set>
                                  </p:childTnLst>
                                </p:cTn>
                              </p:par>
                            </p:childTnLst>
                          </p:cTn>
                        </p:par>
                        <p:par>
                          <p:cTn id="29" fill="hold">
                            <p:stCondLst>
                              <p:cond delay="6000"/>
                            </p:stCondLst>
                            <p:childTnLst>
                              <p:par>
                                <p:cTn id="30" presetID="11" presetClass="entr" presetSubtype="0" fill="hold" grpId="0" nodeType="afterEffect">
                                  <p:stCondLst>
                                    <p:cond delay="0"/>
                                  </p:stCondLst>
                                  <p:childTnLst>
                                    <p:set>
                                      <p:cBhvr>
                                        <p:cTn id="31" dur="1000">
                                          <p:stCondLst>
                                            <p:cond delay="0"/>
                                          </p:stCondLst>
                                        </p:cTn>
                                        <p:tgtEl>
                                          <p:spTgt spid="22"/>
                                        </p:tgtEl>
                                        <p:attrNameLst>
                                          <p:attrName>style.visibility</p:attrName>
                                        </p:attrNameLst>
                                      </p:cBhvr>
                                      <p:to>
                                        <p:strVal val="visible"/>
                                      </p:to>
                                    </p:set>
                                  </p:childTnLst>
                                </p:cTn>
                              </p:par>
                            </p:childTnLst>
                          </p:cTn>
                        </p:par>
                        <p:par>
                          <p:cTn id="32" fill="hold">
                            <p:stCondLst>
                              <p:cond delay="7000"/>
                            </p:stCondLst>
                            <p:childTnLst>
                              <p:par>
                                <p:cTn id="33" presetID="11" presetClass="entr" presetSubtype="0" fill="hold" grpId="0" nodeType="afterEffect">
                                  <p:stCondLst>
                                    <p:cond delay="0"/>
                                  </p:stCondLst>
                                  <p:childTnLst>
                                    <p:set>
                                      <p:cBhvr>
                                        <p:cTn id="34" dur="1000">
                                          <p:stCondLst>
                                            <p:cond delay="0"/>
                                          </p:stCondLst>
                                        </p:cTn>
                                        <p:tgtEl>
                                          <p:spTgt spid="23"/>
                                        </p:tgtEl>
                                        <p:attrNameLst>
                                          <p:attrName>style.visibility</p:attrName>
                                        </p:attrNameLst>
                                      </p:cBhvr>
                                      <p:to>
                                        <p:strVal val="visible"/>
                                      </p:to>
                                    </p:set>
                                  </p:childTnLst>
                                </p:cTn>
                              </p:par>
                            </p:childTnLst>
                          </p:cTn>
                        </p:par>
                        <p:par>
                          <p:cTn id="35" fill="hold">
                            <p:stCondLst>
                              <p:cond delay="8000"/>
                            </p:stCondLst>
                            <p:childTnLst>
                              <p:par>
                                <p:cTn id="36" presetID="11" presetClass="entr" presetSubtype="0" fill="hold" grpId="0" nodeType="afterEffect">
                                  <p:stCondLst>
                                    <p:cond delay="0"/>
                                  </p:stCondLst>
                                  <p:childTnLst>
                                    <p:set>
                                      <p:cBhvr>
                                        <p:cTn id="37" dur="1000">
                                          <p:stCondLst>
                                            <p:cond delay="0"/>
                                          </p:stCondLst>
                                        </p:cTn>
                                        <p:tgtEl>
                                          <p:spTgt spid="24"/>
                                        </p:tgtEl>
                                        <p:attrNameLst>
                                          <p:attrName>style.visibility</p:attrName>
                                        </p:attrNameLst>
                                      </p:cBhvr>
                                      <p:to>
                                        <p:strVal val="visible"/>
                                      </p:to>
                                    </p:set>
                                  </p:childTnLst>
                                </p:cTn>
                              </p:par>
                            </p:childTnLst>
                          </p:cTn>
                        </p:par>
                        <p:par>
                          <p:cTn id="38" fill="hold">
                            <p:stCondLst>
                              <p:cond delay="9000"/>
                            </p:stCondLst>
                            <p:childTnLst>
                              <p:par>
                                <p:cTn id="39" presetID="11" presetClass="entr" presetSubtype="0" fill="hold" grpId="0" nodeType="afterEffect">
                                  <p:stCondLst>
                                    <p:cond delay="0"/>
                                  </p:stCondLst>
                                  <p:childTnLst>
                                    <p:set>
                                      <p:cBhvr>
                                        <p:cTn id="40" dur="1000">
                                          <p:stCondLst>
                                            <p:cond delay="0"/>
                                          </p:stCondLst>
                                        </p:cTn>
                                        <p:tgtEl>
                                          <p:spTgt spid="25"/>
                                        </p:tgtEl>
                                        <p:attrNameLst>
                                          <p:attrName>style.visibility</p:attrName>
                                        </p:attrNameLst>
                                      </p:cBhvr>
                                      <p:to>
                                        <p:strVal val="visible"/>
                                      </p:to>
                                    </p:set>
                                  </p:childTnLst>
                                </p:cTn>
                              </p:par>
                            </p:childTnLst>
                          </p:cTn>
                        </p:par>
                        <p:par>
                          <p:cTn id="41" fill="hold">
                            <p:stCondLst>
                              <p:cond delay="10000"/>
                            </p:stCondLst>
                            <p:childTnLst>
                              <p:par>
                                <p:cTn id="42" presetID="11" presetClass="entr" presetSubtype="0" fill="hold" grpId="0" nodeType="afterEffect">
                                  <p:stCondLst>
                                    <p:cond delay="0"/>
                                  </p:stCondLst>
                                  <p:childTnLst>
                                    <p:set>
                                      <p:cBhvr>
                                        <p:cTn id="43" dur="1000">
                                          <p:stCondLst>
                                            <p:cond delay="0"/>
                                          </p:stCondLst>
                                        </p:cTn>
                                        <p:tgtEl>
                                          <p:spTgt spid="26"/>
                                        </p:tgtEl>
                                        <p:attrNameLst>
                                          <p:attrName>style.visibility</p:attrName>
                                        </p:attrNameLst>
                                      </p:cBhvr>
                                      <p:to>
                                        <p:strVal val="visible"/>
                                      </p:to>
                                    </p:set>
                                  </p:childTnLst>
                                </p:cTn>
                              </p:par>
                            </p:childTnLst>
                          </p:cTn>
                        </p:par>
                        <p:par>
                          <p:cTn id="44" fill="hold">
                            <p:stCondLst>
                              <p:cond delay="11000"/>
                            </p:stCondLst>
                            <p:childTnLst>
                              <p:par>
                                <p:cTn id="45" presetID="11" presetClass="entr" presetSubtype="0" fill="hold" grpId="0" nodeType="afterEffect">
                                  <p:stCondLst>
                                    <p:cond delay="0"/>
                                  </p:stCondLst>
                                  <p:childTnLst>
                                    <p:set>
                                      <p:cBhvr>
                                        <p:cTn id="46" dur="1000">
                                          <p:stCondLst>
                                            <p:cond delay="0"/>
                                          </p:stCondLst>
                                        </p:cTn>
                                        <p:tgtEl>
                                          <p:spTgt spid="27"/>
                                        </p:tgtEl>
                                        <p:attrNameLst>
                                          <p:attrName>style.visibility</p:attrName>
                                        </p:attrNameLst>
                                      </p:cBhvr>
                                      <p:to>
                                        <p:strVal val="visible"/>
                                      </p:to>
                                    </p:set>
                                  </p:childTnLst>
                                </p:cTn>
                              </p:par>
                            </p:childTnLst>
                          </p:cTn>
                        </p:par>
                        <p:par>
                          <p:cTn id="47" fill="hold">
                            <p:stCondLst>
                              <p:cond delay="12000"/>
                            </p:stCondLst>
                            <p:childTnLst>
                              <p:par>
                                <p:cTn id="48" presetID="11" presetClass="entr" presetSubtype="0" fill="hold" grpId="0" nodeType="afterEffect">
                                  <p:stCondLst>
                                    <p:cond delay="0"/>
                                  </p:stCondLst>
                                  <p:childTnLst>
                                    <p:set>
                                      <p:cBhvr>
                                        <p:cTn id="49" dur="1000">
                                          <p:stCondLst>
                                            <p:cond delay="0"/>
                                          </p:stCondLst>
                                        </p:cTn>
                                        <p:tgtEl>
                                          <p:spTgt spid="28"/>
                                        </p:tgtEl>
                                        <p:attrNameLst>
                                          <p:attrName>style.visibility</p:attrName>
                                        </p:attrNameLst>
                                      </p:cBhvr>
                                      <p:to>
                                        <p:strVal val="visible"/>
                                      </p:to>
                                    </p:set>
                                  </p:childTnLst>
                                </p:cTn>
                              </p:par>
                            </p:childTnLst>
                          </p:cTn>
                        </p:par>
                        <p:par>
                          <p:cTn id="50" fill="hold">
                            <p:stCondLst>
                              <p:cond delay="13000"/>
                            </p:stCondLst>
                            <p:childTnLst>
                              <p:par>
                                <p:cTn id="51" presetID="11" presetClass="entr" presetSubtype="0" fill="hold" grpId="0" nodeType="afterEffect">
                                  <p:stCondLst>
                                    <p:cond delay="0"/>
                                  </p:stCondLst>
                                  <p:childTnLst>
                                    <p:set>
                                      <p:cBhvr>
                                        <p:cTn id="52" dur="1000">
                                          <p:stCondLst>
                                            <p:cond delay="0"/>
                                          </p:stCondLst>
                                        </p:cTn>
                                        <p:tgtEl>
                                          <p:spTgt spid="29"/>
                                        </p:tgtEl>
                                        <p:attrNameLst>
                                          <p:attrName>style.visibility</p:attrName>
                                        </p:attrNameLst>
                                      </p:cBhvr>
                                      <p:to>
                                        <p:strVal val="visible"/>
                                      </p:to>
                                    </p:set>
                                  </p:childTnLst>
                                </p:cTn>
                              </p:par>
                            </p:childTnLst>
                          </p:cTn>
                        </p:par>
                        <p:par>
                          <p:cTn id="53" fill="hold">
                            <p:stCondLst>
                              <p:cond delay="14000"/>
                            </p:stCondLst>
                            <p:childTnLst>
                              <p:par>
                                <p:cTn id="54" presetID="11" presetClass="entr" presetSubtype="0" fill="hold" grpId="0" nodeType="afterEffect">
                                  <p:stCondLst>
                                    <p:cond delay="0"/>
                                  </p:stCondLst>
                                  <p:childTnLst>
                                    <p:set>
                                      <p:cBhvr>
                                        <p:cTn id="55" dur="1000">
                                          <p:stCondLst>
                                            <p:cond delay="0"/>
                                          </p:stCondLst>
                                        </p:cTn>
                                        <p:tgtEl>
                                          <p:spTgt spid="30"/>
                                        </p:tgtEl>
                                        <p:attrNameLst>
                                          <p:attrName>style.visibility</p:attrName>
                                        </p:attrNameLst>
                                      </p:cBhvr>
                                      <p:to>
                                        <p:strVal val="visible"/>
                                      </p:to>
                                    </p:set>
                                  </p:childTnLst>
                                </p:cTn>
                              </p:par>
                            </p:childTnLst>
                          </p:cTn>
                        </p:par>
                        <p:par>
                          <p:cTn id="56" fill="hold">
                            <p:stCondLst>
                              <p:cond delay="15000"/>
                            </p:stCondLst>
                            <p:childTnLst>
                              <p:par>
                                <p:cTn id="57" presetID="11" presetClass="entr" presetSubtype="0" fill="hold" grpId="0" nodeType="afterEffect">
                                  <p:stCondLst>
                                    <p:cond delay="0"/>
                                  </p:stCondLst>
                                  <p:childTnLst>
                                    <p:set>
                                      <p:cBhvr>
                                        <p:cTn id="58" dur="1000">
                                          <p:stCondLst>
                                            <p:cond delay="0"/>
                                          </p:stCondLst>
                                        </p:cTn>
                                        <p:tgtEl>
                                          <p:spTgt spid="31"/>
                                        </p:tgtEl>
                                        <p:attrNameLst>
                                          <p:attrName>style.visibility</p:attrName>
                                        </p:attrNameLst>
                                      </p:cBhvr>
                                      <p:to>
                                        <p:strVal val="visible"/>
                                      </p:to>
                                    </p:set>
                                  </p:childTnLst>
                                </p:cTn>
                              </p:par>
                            </p:childTnLst>
                          </p:cTn>
                        </p:par>
                        <p:par>
                          <p:cTn id="59" fill="hold">
                            <p:stCondLst>
                              <p:cond delay="16000"/>
                            </p:stCondLst>
                            <p:childTnLst>
                              <p:par>
                                <p:cTn id="60" presetID="11" presetClass="entr" presetSubtype="0" fill="hold" grpId="0" nodeType="afterEffect">
                                  <p:stCondLst>
                                    <p:cond delay="0"/>
                                  </p:stCondLst>
                                  <p:childTnLst>
                                    <p:set>
                                      <p:cBhvr>
                                        <p:cTn id="61" dur="1000">
                                          <p:stCondLst>
                                            <p:cond delay="0"/>
                                          </p:stCondLst>
                                        </p:cTn>
                                        <p:tgtEl>
                                          <p:spTgt spid="32"/>
                                        </p:tgtEl>
                                        <p:attrNameLst>
                                          <p:attrName>style.visibility</p:attrName>
                                        </p:attrNameLst>
                                      </p:cBhvr>
                                      <p:to>
                                        <p:strVal val="visible"/>
                                      </p:to>
                                    </p:set>
                                  </p:childTnLst>
                                </p:cTn>
                              </p:par>
                            </p:childTnLst>
                          </p:cTn>
                        </p:par>
                        <p:par>
                          <p:cTn id="62" fill="hold">
                            <p:stCondLst>
                              <p:cond delay="17000"/>
                            </p:stCondLst>
                            <p:childTnLst>
                              <p:par>
                                <p:cTn id="63" presetID="11" presetClass="entr" presetSubtype="0" fill="hold" grpId="0" nodeType="afterEffect">
                                  <p:stCondLst>
                                    <p:cond delay="0"/>
                                  </p:stCondLst>
                                  <p:childTnLst>
                                    <p:set>
                                      <p:cBhvr>
                                        <p:cTn id="64" dur="1000">
                                          <p:stCondLst>
                                            <p:cond delay="0"/>
                                          </p:stCondLst>
                                        </p:cTn>
                                        <p:tgtEl>
                                          <p:spTgt spid="33"/>
                                        </p:tgtEl>
                                        <p:attrNameLst>
                                          <p:attrName>style.visibility</p:attrName>
                                        </p:attrNameLst>
                                      </p:cBhvr>
                                      <p:to>
                                        <p:strVal val="visible"/>
                                      </p:to>
                                    </p:set>
                                  </p:childTnLst>
                                </p:cTn>
                              </p:par>
                            </p:childTnLst>
                          </p:cTn>
                        </p:par>
                        <p:par>
                          <p:cTn id="65" fill="hold">
                            <p:stCondLst>
                              <p:cond delay="18000"/>
                            </p:stCondLst>
                            <p:childTnLst>
                              <p:par>
                                <p:cTn id="66" presetID="11" presetClass="entr" presetSubtype="0" fill="hold" grpId="0" nodeType="afterEffect">
                                  <p:stCondLst>
                                    <p:cond delay="0"/>
                                  </p:stCondLst>
                                  <p:childTnLst>
                                    <p:set>
                                      <p:cBhvr>
                                        <p:cTn id="67" dur="1000">
                                          <p:stCondLst>
                                            <p:cond delay="0"/>
                                          </p:stCondLst>
                                        </p:cTn>
                                        <p:tgtEl>
                                          <p:spTgt spid="34"/>
                                        </p:tgtEl>
                                        <p:attrNameLst>
                                          <p:attrName>style.visibility</p:attrName>
                                        </p:attrNameLst>
                                      </p:cBhvr>
                                      <p:to>
                                        <p:strVal val="visible"/>
                                      </p:to>
                                    </p:set>
                                  </p:childTnLst>
                                </p:cTn>
                              </p:par>
                            </p:childTnLst>
                          </p:cTn>
                        </p:par>
                        <p:par>
                          <p:cTn id="68" fill="hold">
                            <p:stCondLst>
                              <p:cond delay="19000"/>
                            </p:stCondLst>
                            <p:childTnLst>
                              <p:par>
                                <p:cTn id="69" presetID="11" presetClass="entr" presetSubtype="0" fill="hold" grpId="0" nodeType="afterEffect">
                                  <p:stCondLst>
                                    <p:cond delay="0"/>
                                  </p:stCondLst>
                                  <p:childTnLst>
                                    <p:set>
                                      <p:cBhvr>
                                        <p:cTn id="70" dur="1000">
                                          <p:stCondLst>
                                            <p:cond delay="0"/>
                                          </p:stCondLst>
                                        </p:cTn>
                                        <p:tgtEl>
                                          <p:spTgt spid="35"/>
                                        </p:tgtEl>
                                        <p:attrNameLst>
                                          <p:attrName>style.visibility</p:attrName>
                                        </p:attrNameLst>
                                      </p:cBhvr>
                                      <p:to>
                                        <p:strVal val="visible"/>
                                      </p:to>
                                    </p:set>
                                  </p:childTnLst>
                                </p:cTn>
                              </p:par>
                            </p:childTnLst>
                          </p:cTn>
                        </p:par>
                        <p:par>
                          <p:cTn id="71" fill="hold">
                            <p:stCondLst>
                              <p:cond delay="20000"/>
                            </p:stCondLst>
                            <p:childTnLst>
                              <p:par>
                                <p:cTn id="72" presetID="11" presetClass="entr" presetSubtype="0" fill="hold" grpId="0" nodeType="afterEffect">
                                  <p:stCondLst>
                                    <p:cond delay="0"/>
                                  </p:stCondLst>
                                  <p:childTnLst>
                                    <p:set>
                                      <p:cBhvr>
                                        <p:cTn id="73" dur="1000">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72"/>
                                            </p:cond>
                                          </p:stCondLst>
                                          <p:endCondLst>
                                            <p:cond evt="onStopAudio" delay="0">
                                              <p:tgtEl>
                                                <p:sldTgt/>
                                              </p:tgtEl>
                                            </p:cond>
                                          </p:endCondLst>
                                        </p:cTn>
                                        <p:tgtEl>
                                          <p:sndTgt r:embed="rId2" name="chimes.wav"/>
                                        </p:tgtEl>
                                      </p:cMediaNode>
                                    </p:audio>
                                  </p:sub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barn(inVertical)">
                                      <p:cBhvr>
                                        <p:cTn id="7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4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home png">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8500" y="345304"/>
            <a:ext cx="783773" cy="7837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ết quả hình ảnh cho virut corona"/>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9353" b="100000" l="0" r="95929">
                        <a14:foregroundMark x1="76081" y1="22122" x2="76081" y2="22122"/>
                        <a14:foregroundMark x1="86768" y1="37950" x2="86768" y2="37950"/>
                      </a14:backgroundRemoval>
                    </a14:imgEffect>
                  </a14:imgLayer>
                </a14:imgProps>
              </a:ext>
              <a:ext uri="{28A0092B-C50C-407E-A947-70E740481C1C}">
                <a14:useLocalDpi xmlns:a14="http://schemas.microsoft.com/office/drawing/2010/main" val="0"/>
              </a:ext>
            </a:extLst>
          </a:blip>
          <a:srcRect/>
          <a:stretch/>
        </p:blipFill>
        <p:spPr bwMode="auto">
          <a:xfrm>
            <a:off x="1576156" y="-124955"/>
            <a:ext cx="1282709" cy="18140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Kết quả hình ảnh cho virut corona"/>
          <p:cNvPicPr>
            <a:picLocks noChangeAspect="1" noChangeArrowheads="1"/>
          </p:cNvPicPr>
          <p:nvPr/>
        </p:nvPicPr>
        <p:blipFill rotWithShape="1">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911023" y="209728"/>
            <a:ext cx="635327" cy="613229"/>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20</a:t>
            </a:r>
          </a:p>
        </p:txBody>
      </p:sp>
      <p:sp>
        <p:nvSpPr>
          <p:cNvPr id="17" name="Rounded Rectangle 16"/>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19</a:t>
            </a:r>
          </a:p>
        </p:txBody>
      </p:sp>
      <p:sp>
        <p:nvSpPr>
          <p:cNvPr id="18" name="Rounded Rectangle 17"/>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18</a:t>
            </a:r>
          </a:p>
        </p:txBody>
      </p:sp>
      <p:sp>
        <p:nvSpPr>
          <p:cNvPr id="19" name="Rounded Rectangle 18"/>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17</a:t>
            </a:r>
          </a:p>
        </p:txBody>
      </p:sp>
      <p:sp>
        <p:nvSpPr>
          <p:cNvPr id="20" name="Rounded Rectangle 19"/>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16</a:t>
            </a:r>
          </a:p>
        </p:txBody>
      </p:sp>
      <p:sp>
        <p:nvSpPr>
          <p:cNvPr id="21" name="Rounded Rectangle 20"/>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15</a:t>
            </a:r>
          </a:p>
        </p:txBody>
      </p:sp>
      <p:sp>
        <p:nvSpPr>
          <p:cNvPr id="22" name="Rounded Rectangle 21"/>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14</a:t>
            </a:r>
          </a:p>
        </p:txBody>
      </p:sp>
      <p:sp>
        <p:nvSpPr>
          <p:cNvPr id="23" name="Rounded Rectangle 22"/>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13</a:t>
            </a:r>
          </a:p>
        </p:txBody>
      </p:sp>
      <p:sp>
        <p:nvSpPr>
          <p:cNvPr id="24" name="Rounded Rectangle 23"/>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12</a:t>
            </a:r>
          </a:p>
        </p:txBody>
      </p:sp>
      <p:sp>
        <p:nvSpPr>
          <p:cNvPr id="25" name="Rounded Rectangle 24"/>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11</a:t>
            </a:r>
          </a:p>
        </p:txBody>
      </p:sp>
      <p:sp>
        <p:nvSpPr>
          <p:cNvPr id="26" name="Rounded Rectangle 2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10</a:t>
            </a:r>
          </a:p>
        </p:txBody>
      </p:sp>
      <p:sp>
        <p:nvSpPr>
          <p:cNvPr id="27" name="Rounded Rectangle 26"/>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09</a:t>
            </a:r>
          </a:p>
        </p:txBody>
      </p:sp>
      <p:sp>
        <p:nvSpPr>
          <p:cNvPr id="28" name="Rounded Rectangle 27"/>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08</a:t>
            </a:r>
          </a:p>
        </p:txBody>
      </p:sp>
      <p:sp>
        <p:nvSpPr>
          <p:cNvPr id="29" name="Rounded Rectangle 28"/>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07</a:t>
            </a:r>
          </a:p>
        </p:txBody>
      </p:sp>
      <p:sp>
        <p:nvSpPr>
          <p:cNvPr id="30" name="Rounded Rectangle 29"/>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06</a:t>
            </a:r>
          </a:p>
        </p:txBody>
      </p:sp>
      <p:sp>
        <p:nvSpPr>
          <p:cNvPr id="31" name="Rounded Rectangle 30"/>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05</a:t>
            </a:r>
          </a:p>
        </p:txBody>
      </p:sp>
      <p:sp>
        <p:nvSpPr>
          <p:cNvPr id="32" name="Rounded Rectangle 31"/>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04</a:t>
            </a:r>
          </a:p>
        </p:txBody>
      </p:sp>
      <p:sp>
        <p:nvSpPr>
          <p:cNvPr id="33" name="Rounded Rectangle 32"/>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03</a:t>
            </a:r>
          </a:p>
        </p:txBody>
      </p:sp>
      <p:sp>
        <p:nvSpPr>
          <p:cNvPr id="34" name="Rounded Rectangle 33"/>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02</a:t>
            </a:r>
          </a:p>
        </p:txBody>
      </p:sp>
      <p:sp>
        <p:nvSpPr>
          <p:cNvPr id="35" name="Rounded Rectangle 34"/>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01</a:t>
            </a:r>
          </a:p>
        </p:txBody>
      </p:sp>
      <p:sp>
        <p:nvSpPr>
          <p:cNvPr id="36" name="Rounded Rectangle 3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dirty="0">
                <a:solidFill>
                  <a:srgbClr val="FFFFFF"/>
                </a:solidFill>
                <a:sym typeface="Arial"/>
              </a:rPr>
              <a:t>00</a:t>
            </a:r>
          </a:p>
        </p:txBody>
      </p:sp>
      <p:sp>
        <p:nvSpPr>
          <p:cNvPr id="45" name="Title 1">
            <a:extLst>
              <a:ext uri="{FF2B5EF4-FFF2-40B4-BE49-F238E27FC236}">
                <a16:creationId xmlns:a16="http://schemas.microsoft.com/office/drawing/2014/main" xmlns="" id="{5F2EA669-7579-40BE-9D34-6CEEA524B4E1}"/>
              </a:ext>
            </a:extLst>
          </p:cNvPr>
          <p:cNvSpPr txBox="1">
            <a:spLocks/>
          </p:cNvSpPr>
          <p:nvPr/>
        </p:nvSpPr>
        <p:spPr>
          <a:xfrm>
            <a:off x="118240" y="2023720"/>
            <a:ext cx="4505918" cy="2869828"/>
          </a:xfrm>
          <a:prstGeom prst="rect">
            <a:avLst/>
          </a:prstGeom>
          <a:noFill/>
          <a:ln>
            <a:noFill/>
          </a:ln>
        </p:spPr>
        <p:txBody>
          <a:bodyPr spcFirstLastPara="1" wrap="square" lIns="121894" tIns="121894" rIns="121894" bIns="12189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1pPr>
            <a:lvl2pPr marR="0" lvl="1"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2pPr>
            <a:lvl3pPr marR="0" lvl="2"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3pPr>
            <a:lvl4pPr marR="0" lvl="3"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4pPr>
            <a:lvl5pPr marR="0" lvl="4"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5pPr>
            <a:lvl6pPr marR="0" lvl="5"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6pPr>
            <a:lvl7pPr marR="0" lvl="6"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7pPr>
            <a:lvl8pPr marR="0" lvl="7"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8pPr>
            <a:lvl9pPr marR="0" lvl="8"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9pPr>
          </a:lstStyle>
          <a:p>
            <a:pPr algn="just">
              <a:buClr>
                <a:srgbClr val="122F35"/>
              </a:buClr>
            </a:pPr>
            <a:r>
              <a:rPr lang="en-US" altLang="en-US" sz="3600" kern="0" dirty="0" err="1">
                <a:solidFill>
                  <a:srgbClr val="C00000"/>
                </a:solidFill>
                <a:latin typeface="Times New Roman" panose="02020603050405020304" pitchFamily="18" charset="0"/>
                <a:cs typeface="Times New Roman" panose="02020603050405020304" pitchFamily="18" charset="0"/>
              </a:rPr>
              <a:t>Câu</a:t>
            </a:r>
            <a:r>
              <a:rPr lang="en-US" altLang="en-US" sz="3600" kern="0" dirty="0">
                <a:solidFill>
                  <a:srgbClr val="C00000"/>
                </a:solidFill>
                <a:latin typeface="Times New Roman" panose="02020603050405020304" pitchFamily="18" charset="0"/>
                <a:cs typeface="Times New Roman" panose="02020603050405020304" pitchFamily="18" charset="0"/>
              </a:rPr>
              <a:t> </a:t>
            </a:r>
            <a:r>
              <a:rPr lang="en-US" altLang="en-US" sz="3600" kern="0" dirty="0" smtClean="0">
                <a:solidFill>
                  <a:srgbClr val="C00000"/>
                </a:solidFill>
                <a:latin typeface="Times New Roman" panose="02020603050405020304" pitchFamily="18" charset="0"/>
                <a:cs typeface="Times New Roman" panose="02020603050405020304" pitchFamily="18" charset="0"/>
              </a:rPr>
              <a:t>2</a:t>
            </a:r>
            <a:r>
              <a:rPr lang="vi-VN"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Cơ</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thể</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sẽ</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gặp</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nguy</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hiểm</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nếu</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không</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bổ</a:t>
            </a:r>
            <a:r>
              <a:rPr lang="en-US" altLang="en-US" sz="3600" kern="0" dirty="0" smtClean="0">
                <a:solidFill>
                  <a:srgbClr val="C00000"/>
                </a:solidFill>
                <a:latin typeface="Times New Roman" panose="02020603050405020304" pitchFamily="18" charset="0"/>
                <a:cs typeface="Times New Roman" panose="02020603050405020304" pitchFamily="18" charset="0"/>
              </a:rPr>
              <a:t> sung </a:t>
            </a:r>
            <a:r>
              <a:rPr lang="en-US" altLang="en-US" sz="3600" kern="0" dirty="0" err="1" smtClean="0">
                <a:solidFill>
                  <a:srgbClr val="C00000"/>
                </a:solidFill>
                <a:latin typeface="Times New Roman" panose="02020603050405020304" pitchFamily="18" charset="0"/>
                <a:cs typeface="Times New Roman" panose="02020603050405020304" pitchFamily="18" charset="0"/>
              </a:rPr>
              <a:t>nước</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kịp</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thời</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trong</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những</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trường</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hợp</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nào</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sau</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đây</a:t>
            </a:r>
            <a:r>
              <a:rPr lang="en-US" altLang="en-US" sz="3600" kern="0" dirty="0" smtClean="0">
                <a:solidFill>
                  <a:srgbClr val="C00000"/>
                </a:solidFill>
                <a:latin typeface="Times New Roman" panose="02020603050405020304" pitchFamily="18" charset="0"/>
                <a:cs typeface="Times New Roman" panose="02020603050405020304" pitchFamily="18" charset="0"/>
              </a:rPr>
              <a:t>?</a:t>
            </a:r>
            <a:endParaRPr lang="en-US" altLang="en-US" sz="3600" kern="0" dirty="0">
              <a:solidFill>
                <a:srgbClr val="C00000"/>
              </a:solidFill>
              <a:latin typeface="Times New Roman" panose="02020603050405020304" pitchFamily="18" charset="0"/>
              <a:cs typeface="Times New Roman" panose="02020603050405020304" pitchFamily="18" charset="0"/>
            </a:endParaRPr>
          </a:p>
        </p:txBody>
      </p:sp>
      <p:sp>
        <p:nvSpPr>
          <p:cNvPr id="4" name="Oval 3"/>
          <p:cNvSpPr/>
          <p:nvPr/>
        </p:nvSpPr>
        <p:spPr>
          <a:xfrm>
            <a:off x="6867861" y="5121122"/>
            <a:ext cx="1353031" cy="561703"/>
          </a:xfrm>
          <a:prstGeom prst="ellipse">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p:cNvSpPr/>
          <p:nvPr/>
        </p:nvSpPr>
        <p:spPr>
          <a:xfrm>
            <a:off x="5270496" y="1250055"/>
            <a:ext cx="6871155" cy="5669244"/>
          </a:xfrm>
          <a:prstGeom prst="rect">
            <a:avLst/>
          </a:prstGeom>
        </p:spPr>
        <p:txBody>
          <a:bodyPr wrap="square">
            <a:spAutoFit/>
          </a:bodyPr>
          <a:lstStyle/>
          <a:p>
            <a:pPr>
              <a:lnSpc>
                <a:spcPct val="135000"/>
              </a:lnSpc>
              <a:spcBef>
                <a:spcPts val="600"/>
              </a:spcBef>
              <a:spcAft>
                <a:spcPts val="600"/>
              </a:spcAft>
            </a:pPr>
            <a:r>
              <a:rPr lang="vi-VN"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Sốt</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cao</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35000"/>
              </a:lnSpc>
              <a:spcBef>
                <a:spcPts val="600"/>
              </a:spcBef>
              <a:spcAft>
                <a:spcPts val="600"/>
              </a:spcAft>
            </a:pP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dạo</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35000"/>
              </a:lnSpc>
              <a:spcBef>
                <a:spcPts val="600"/>
              </a:spcBef>
              <a:spcAft>
                <a:spcPts val="600"/>
              </a:spcAft>
            </a:pP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thao</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ngoài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trời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cường</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mạnh</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35000"/>
              </a:lnSpc>
              <a:spcBef>
                <a:spcPts val="600"/>
              </a:spcBef>
              <a:spcAft>
                <a:spcPts val="600"/>
              </a:spcAft>
            </a:pP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Ngồi</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xem</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phim</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35000"/>
              </a:lnSpc>
              <a:spcBef>
                <a:spcPts val="600"/>
              </a:spcBef>
              <a:spcAft>
                <a:spcPts val="600"/>
              </a:spcAft>
            </a:pP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Nôn</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mửa</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tiêu</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chảy</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35000"/>
              </a:lnSpc>
              <a:spcBef>
                <a:spcPts val="600"/>
              </a:spcBef>
              <a:spcAft>
                <a:spcPts val="600"/>
              </a:spcAft>
              <a:buAutoNum type="alphaUcPeriod"/>
            </a:pP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(3), (5).</a:t>
            </a: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(2), (3).</a:t>
            </a: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35000"/>
              </a:lnSpc>
              <a:spcBef>
                <a:spcPts val="600"/>
              </a:spcBef>
              <a:spcAft>
                <a:spcPts val="600"/>
              </a:spcAft>
            </a:pPr>
            <a:r>
              <a:rPr lang="vi-VN"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t>
            </a: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(3), (4).</a:t>
            </a: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(4), (5</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Oval 39">
            <a:extLst>
              <a:ext uri="{FF2B5EF4-FFF2-40B4-BE49-F238E27FC236}">
                <a16:creationId xmlns:a16="http://schemas.microsoft.com/office/drawing/2014/main" xmlns="" id="{19C4C00E-AFB4-4C88-AD96-B0930776276E}"/>
              </a:ext>
            </a:extLst>
          </p:cNvPr>
          <p:cNvSpPr/>
          <p:nvPr/>
        </p:nvSpPr>
        <p:spPr>
          <a:xfrm>
            <a:off x="5153732" y="5500467"/>
            <a:ext cx="616417" cy="6049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anchor="ctr"/>
          <a:lstStyle/>
          <a:p>
            <a:pPr algn="ctr">
              <a:buClr>
                <a:srgbClr val="000000"/>
              </a:buClr>
              <a:buFont typeface="Arial"/>
              <a:buNone/>
              <a:defRPr/>
            </a:pPr>
            <a:r>
              <a:rPr lang="en-US" sz="3600" b="1" kern="0" dirty="0">
                <a:solidFill>
                  <a:srgbClr val="0F1416"/>
                </a:solidFill>
                <a:latin typeface="Times New Roman" panose="02020603050405020304" pitchFamily="18" charset="0"/>
                <a:cs typeface="Times New Roman" panose="02020603050405020304" pitchFamily="18" charset="0"/>
                <a:sym typeface="Arial"/>
              </a:rPr>
              <a:t>A</a:t>
            </a:r>
          </a:p>
        </p:txBody>
      </p:sp>
    </p:spTree>
    <p:extLst>
      <p:ext uri="{BB962C8B-B14F-4D97-AF65-F5344CB8AC3E}">
        <p14:creationId xmlns:p14="http://schemas.microsoft.com/office/powerpoint/2010/main" val="76842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8" presetClass="emph" presetSubtype="0" fill="hold" nodeType="withEffect">
                                  <p:stCondLst>
                                    <p:cond delay="0"/>
                                  </p:stCondLst>
                                  <p:childTnLst>
                                    <p:animRot by="21600000">
                                      <p:cBhvr>
                                        <p:cTn id="9" dur="5000" fill="hold"/>
                                        <p:tgtEl>
                                          <p:spTgt spid="15"/>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11" presetClass="entr" presetSubtype="0" fill="hold" grpId="0" nodeType="clickEffect">
                                  <p:stCondLst>
                                    <p:cond delay="0"/>
                                  </p:stCondLst>
                                  <p:childTnLst>
                                    <p:set>
                                      <p:cBhvr>
                                        <p:cTn id="13" dur="1000">
                                          <p:stCondLst>
                                            <p:cond delay="0"/>
                                          </p:stCondLst>
                                        </p:cTn>
                                        <p:tgtEl>
                                          <p:spTgt spid="16"/>
                                        </p:tgtEl>
                                        <p:attrNameLst>
                                          <p:attrName>style.visibility</p:attrName>
                                        </p:attrNameLst>
                                      </p:cBhvr>
                                      <p:to>
                                        <p:strVal val="visible"/>
                                      </p:to>
                                    </p:set>
                                  </p:childTnLst>
                                </p:cTn>
                              </p:par>
                            </p:childTnLst>
                          </p:cTn>
                        </p:par>
                        <p:par>
                          <p:cTn id="14" fill="hold">
                            <p:stCondLst>
                              <p:cond delay="1000"/>
                            </p:stCondLst>
                            <p:childTnLst>
                              <p:par>
                                <p:cTn id="15" presetID="11" presetClass="entr" presetSubtype="0" fill="hold" grpId="0" nodeType="afterEffect">
                                  <p:stCondLst>
                                    <p:cond delay="0"/>
                                  </p:stCondLst>
                                  <p:childTnLst>
                                    <p:set>
                                      <p:cBhvr>
                                        <p:cTn id="16" dur="1000">
                                          <p:stCondLst>
                                            <p:cond delay="0"/>
                                          </p:stCondLst>
                                        </p:cTn>
                                        <p:tgtEl>
                                          <p:spTgt spid="17"/>
                                        </p:tgtEl>
                                        <p:attrNameLst>
                                          <p:attrName>style.visibility</p:attrName>
                                        </p:attrNameLst>
                                      </p:cBhvr>
                                      <p:to>
                                        <p:strVal val="visible"/>
                                      </p:to>
                                    </p:set>
                                  </p:childTnLst>
                                </p:cTn>
                              </p:par>
                            </p:childTnLst>
                          </p:cTn>
                        </p:par>
                        <p:par>
                          <p:cTn id="17" fill="hold">
                            <p:stCondLst>
                              <p:cond delay="2000"/>
                            </p:stCondLst>
                            <p:childTnLst>
                              <p:par>
                                <p:cTn id="18" presetID="11" presetClass="entr" presetSubtype="0" fill="hold" grpId="0" nodeType="afterEffect">
                                  <p:stCondLst>
                                    <p:cond delay="0"/>
                                  </p:stCondLst>
                                  <p:childTnLst>
                                    <p:set>
                                      <p:cBhvr>
                                        <p:cTn id="19" dur="1000">
                                          <p:stCondLst>
                                            <p:cond delay="0"/>
                                          </p:stCondLst>
                                        </p:cTn>
                                        <p:tgtEl>
                                          <p:spTgt spid="18"/>
                                        </p:tgtEl>
                                        <p:attrNameLst>
                                          <p:attrName>style.visibility</p:attrName>
                                        </p:attrNameLst>
                                      </p:cBhvr>
                                      <p:to>
                                        <p:strVal val="visible"/>
                                      </p:to>
                                    </p:set>
                                  </p:childTnLst>
                                </p:cTn>
                              </p:par>
                            </p:childTnLst>
                          </p:cTn>
                        </p:par>
                        <p:par>
                          <p:cTn id="20" fill="hold">
                            <p:stCondLst>
                              <p:cond delay="3000"/>
                            </p:stCondLst>
                            <p:childTnLst>
                              <p:par>
                                <p:cTn id="21" presetID="11" presetClass="entr" presetSubtype="0" fill="hold" grpId="0" nodeType="afterEffect">
                                  <p:stCondLst>
                                    <p:cond delay="0"/>
                                  </p:stCondLst>
                                  <p:childTnLst>
                                    <p:set>
                                      <p:cBhvr>
                                        <p:cTn id="22" dur="1000">
                                          <p:stCondLst>
                                            <p:cond delay="0"/>
                                          </p:stCondLst>
                                        </p:cTn>
                                        <p:tgtEl>
                                          <p:spTgt spid="19"/>
                                        </p:tgtEl>
                                        <p:attrNameLst>
                                          <p:attrName>style.visibility</p:attrName>
                                        </p:attrNameLst>
                                      </p:cBhvr>
                                      <p:to>
                                        <p:strVal val="visible"/>
                                      </p:to>
                                    </p:set>
                                  </p:childTnLst>
                                </p:cTn>
                              </p:par>
                            </p:childTnLst>
                          </p:cTn>
                        </p:par>
                        <p:par>
                          <p:cTn id="23" fill="hold">
                            <p:stCondLst>
                              <p:cond delay="4000"/>
                            </p:stCondLst>
                            <p:childTnLst>
                              <p:par>
                                <p:cTn id="24" presetID="11" presetClass="entr" presetSubtype="0" fill="hold" grpId="0" nodeType="afterEffect">
                                  <p:stCondLst>
                                    <p:cond delay="0"/>
                                  </p:stCondLst>
                                  <p:childTnLst>
                                    <p:set>
                                      <p:cBhvr>
                                        <p:cTn id="25" dur="1000">
                                          <p:stCondLst>
                                            <p:cond delay="0"/>
                                          </p:stCondLst>
                                        </p:cTn>
                                        <p:tgtEl>
                                          <p:spTgt spid="20"/>
                                        </p:tgtEl>
                                        <p:attrNameLst>
                                          <p:attrName>style.visibility</p:attrName>
                                        </p:attrNameLst>
                                      </p:cBhvr>
                                      <p:to>
                                        <p:strVal val="visible"/>
                                      </p:to>
                                    </p:set>
                                  </p:childTnLst>
                                </p:cTn>
                              </p:par>
                            </p:childTnLst>
                          </p:cTn>
                        </p:par>
                        <p:par>
                          <p:cTn id="26" fill="hold">
                            <p:stCondLst>
                              <p:cond delay="5000"/>
                            </p:stCondLst>
                            <p:childTnLst>
                              <p:par>
                                <p:cTn id="27" presetID="11" presetClass="entr" presetSubtype="0" fill="hold" grpId="0" nodeType="afterEffect">
                                  <p:stCondLst>
                                    <p:cond delay="0"/>
                                  </p:stCondLst>
                                  <p:childTnLst>
                                    <p:set>
                                      <p:cBhvr>
                                        <p:cTn id="28" dur="1000">
                                          <p:stCondLst>
                                            <p:cond delay="0"/>
                                          </p:stCondLst>
                                        </p:cTn>
                                        <p:tgtEl>
                                          <p:spTgt spid="21"/>
                                        </p:tgtEl>
                                        <p:attrNameLst>
                                          <p:attrName>style.visibility</p:attrName>
                                        </p:attrNameLst>
                                      </p:cBhvr>
                                      <p:to>
                                        <p:strVal val="visible"/>
                                      </p:to>
                                    </p:set>
                                  </p:childTnLst>
                                </p:cTn>
                              </p:par>
                            </p:childTnLst>
                          </p:cTn>
                        </p:par>
                        <p:par>
                          <p:cTn id="29" fill="hold">
                            <p:stCondLst>
                              <p:cond delay="6000"/>
                            </p:stCondLst>
                            <p:childTnLst>
                              <p:par>
                                <p:cTn id="30" presetID="11" presetClass="entr" presetSubtype="0" fill="hold" grpId="0" nodeType="afterEffect">
                                  <p:stCondLst>
                                    <p:cond delay="0"/>
                                  </p:stCondLst>
                                  <p:childTnLst>
                                    <p:set>
                                      <p:cBhvr>
                                        <p:cTn id="31" dur="1000">
                                          <p:stCondLst>
                                            <p:cond delay="0"/>
                                          </p:stCondLst>
                                        </p:cTn>
                                        <p:tgtEl>
                                          <p:spTgt spid="22"/>
                                        </p:tgtEl>
                                        <p:attrNameLst>
                                          <p:attrName>style.visibility</p:attrName>
                                        </p:attrNameLst>
                                      </p:cBhvr>
                                      <p:to>
                                        <p:strVal val="visible"/>
                                      </p:to>
                                    </p:set>
                                  </p:childTnLst>
                                </p:cTn>
                              </p:par>
                            </p:childTnLst>
                          </p:cTn>
                        </p:par>
                        <p:par>
                          <p:cTn id="32" fill="hold">
                            <p:stCondLst>
                              <p:cond delay="7000"/>
                            </p:stCondLst>
                            <p:childTnLst>
                              <p:par>
                                <p:cTn id="33" presetID="11" presetClass="entr" presetSubtype="0" fill="hold" grpId="0" nodeType="afterEffect">
                                  <p:stCondLst>
                                    <p:cond delay="0"/>
                                  </p:stCondLst>
                                  <p:childTnLst>
                                    <p:set>
                                      <p:cBhvr>
                                        <p:cTn id="34" dur="1000">
                                          <p:stCondLst>
                                            <p:cond delay="0"/>
                                          </p:stCondLst>
                                        </p:cTn>
                                        <p:tgtEl>
                                          <p:spTgt spid="23"/>
                                        </p:tgtEl>
                                        <p:attrNameLst>
                                          <p:attrName>style.visibility</p:attrName>
                                        </p:attrNameLst>
                                      </p:cBhvr>
                                      <p:to>
                                        <p:strVal val="visible"/>
                                      </p:to>
                                    </p:set>
                                  </p:childTnLst>
                                </p:cTn>
                              </p:par>
                            </p:childTnLst>
                          </p:cTn>
                        </p:par>
                        <p:par>
                          <p:cTn id="35" fill="hold">
                            <p:stCondLst>
                              <p:cond delay="8000"/>
                            </p:stCondLst>
                            <p:childTnLst>
                              <p:par>
                                <p:cTn id="36" presetID="11" presetClass="entr" presetSubtype="0" fill="hold" grpId="0" nodeType="afterEffect">
                                  <p:stCondLst>
                                    <p:cond delay="0"/>
                                  </p:stCondLst>
                                  <p:childTnLst>
                                    <p:set>
                                      <p:cBhvr>
                                        <p:cTn id="37" dur="1000">
                                          <p:stCondLst>
                                            <p:cond delay="0"/>
                                          </p:stCondLst>
                                        </p:cTn>
                                        <p:tgtEl>
                                          <p:spTgt spid="24"/>
                                        </p:tgtEl>
                                        <p:attrNameLst>
                                          <p:attrName>style.visibility</p:attrName>
                                        </p:attrNameLst>
                                      </p:cBhvr>
                                      <p:to>
                                        <p:strVal val="visible"/>
                                      </p:to>
                                    </p:set>
                                  </p:childTnLst>
                                </p:cTn>
                              </p:par>
                            </p:childTnLst>
                          </p:cTn>
                        </p:par>
                        <p:par>
                          <p:cTn id="38" fill="hold">
                            <p:stCondLst>
                              <p:cond delay="9000"/>
                            </p:stCondLst>
                            <p:childTnLst>
                              <p:par>
                                <p:cTn id="39" presetID="11" presetClass="entr" presetSubtype="0" fill="hold" grpId="0" nodeType="afterEffect">
                                  <p:stCondLst>
                                    <p:cond delay="0"/>
                                  </p:stCondLst>
                                  <p:childTnLst>
                                    <p:set>
                                      <p:cBhvr>
                                        <p:cTn id="40" dur="1000">
                                          <p:stCondLst>
                                            <p:cond delay="0"/>
                                          </p:stCondLst>
                                        </p:cTn>
                                        <p:tgtEl>
                                          <p:spTgt spid="25"/>
                                        </p:tgtEl>
                                        <p:attrNameLst>
                                          <p:attrName>style.visibility</p:attrName>
                                        </p:attrNameLst>
                                      </p:cBhvr>
                                      <p:to>
                                        <p:strVal val="visible"/>
                                      </p:to>
                                    </p:set>
                                  </p:childTnLst>
                                </p:cTn>
                              </p:par>
                            </p:childTnLst>
                          </p:cTn>
                        </p:par>
                        <p:par>
                          <p:cTn id="41" fill="hold">
                            <p:stCondLst>
                              <p:cond delay="10000"/>
                            </p:stCondLst>
                            <p:childTnLst>
                              <p:par>
                                <p:cTn id="42" presetID="11" presetClass="entr" presetSubtype="0" fill="hold" grpId="0" nodeType="afterEffect">
                                  <p:stCondLst>
                                    <p:cond delay="0"/>
                                  </p:stCondLst>
                                  <p:childTnLst>
                                    <p:set>
                                      <p:cBhvr>
                                        <p:cTn id="43" dur="1000">
                                          <p:stCondLst>
                                            <p:cond delay="0"/>
                                          </p:stCondLst>
                                        </p:cTn>
                                        <p:tgtEl>
                                          <p:spTgt spid="26"/>
                                        </p:tgtEl>
                                        <p:attrNameLst>
                                          <p:attrName>style.visibility</p:attrName>
                                        </p:attrNameLst>
                                      </p:cBhvr>
                                      <p:to>
                                        <p:strVal val="visible"/>
                                      </p:to>
                                    </p:set>
                                  </p:childTnLst>
                                </p:cTn>
                              </p:par>
                            </p:childTnLst>
                          </p:cTn>
                        </p:par>
                        <p:par>
                          <p:cTn id="44" fill="hold">
                            <p:stCondLst>
                              <p:cond delay="11000"/>
                            </p:stCondLst>
                            <p:childTnLst>
                              <p:par>
                                <p:cTn id="45" presetID="11" presetClass="entr" presetSubtype="0" fill="hold" grpId="0" nodeType="afterEffect">
                                  <p:stCondLst>
                                    <p:cond delay="0"/>
                                  </p:stCondLst>
                                  <p:childTnLst>
                                    <p:set>
                                      <p:cBhvr>
                                        <p:cTn id="46" dur="1000">
                                          <p:stCondLst>
                                            <p:cond delay="0"/>
                                          </p:stCondLst>
                                        </p:cTn>
                                        <p:tgtEl>
                                          <p:spTgt spid="27"/>
                                        </p:tgtEl>
                                        <p:attrNameLst>
                                          <p:attrName>style.visibility</p:attrName>
                                        </p:attrNameLst>
                                      </p:cBhvr>
                                      <p:to>
                                        <p:strVal val="visible"/>
                                      </p:to>
                                    </p:set>
                                  </p:childTnLst>
                                </p:cTn>
                              </p:par>
                            </p:childTnLst>
                          </p:cTn>
                        </p:par>
                        <p:par>
                          <p:cTn id="47" fill="hold">
                            <p:stCondLst>
                              <p:cond delay="12000"/>
                            </p:stCondLst>
                            <p:childTnLst>
                              <p:par>
                                <p:cTn id="48" presetID="11" presetClass="entr" presetSubtype="0" fill="hold" grpId="0" nodeType="afterEffect">
                                  <p:stCondLst>
                                    <p:cond delay="0"/>
                                  </p:stCondLst>
                                  <p:childTnLst>
                                    <p:set>
                                      <p:cBhvr>
                                        <p:cTn id="49" dur="1000">
                                          <p:stCondLst>
                                            <p:cond delay="0"/>
                                          </p:stCondLst>
                                        </p:cTn>
                                        <p:tgtEl>
                                          <p:spTgt spid="28"/>
                                        </p:tgtEl>
                                        <p:attrNameLst>
                                          <p:attrName>style.visibility</p:attrName>
                                        </p:attrNameLst>
                                      </p:cBhvr>
                                      <p:to>
                                        <p:strVal val="visible"/>
                                      </p:to>
                                    </p:set>
                                  </p:childTnLst>
                                </p:cTn>
                              </p:par>
                            </p:childTnLst>
                          </p:cTn>
                        </p:par>
                        <p:par>
                          <p:cTn id="50" fill="hold">
                            <p:stCondLst>
                              <p:cond delay="13000"/>
                            </p:stCondLst>
                            <p:childTnLst>
                              <p:par>
                                <p:cTn id="51" presetID="11" presetClass="entr" presetSubtype="0" fill="hold" grpId="0" nodeType="afterEffect">
                                  <p:stCondLst>
                                    <p:cond delay="0"/>
                                  </p:stCondLst>
                                  <p:childTnLst>
                                    <p:set>
                                      <p:cBhvr>
                                        <p:cTn id="52" dur="1000">
                                          <p:stCondLst>
                                            <p:cond delay="0"/>
                                          </p:stCondLst>
                                        </p:cTn>
                                        <p:tgtEl>
                                          <p:spTgt spid="29"/>
                                        </p:tgtEl>
                                        <p:attrNameLst>
                                          <p:attrName>style.visibility</p:attrName>
                                        </p:attrNameLst>
                                      </p:cBhvr>
                                      <p:to>
                                        <p:strVal val="visible"/>
                                      </p:to>
                                    </p:set>
                                  </p:childTnLst>
                                </p:cTn>
                              </p:par>
                            </p:childTnLst>
                          </p:cTn>
                        </p:par>
                        <p:par>
                          <p:cTn id="53" fill="hold">
                            <p:stCondLst>
                              <p:cond delay="14000"/>
                            </p:stCondLst>
                            <p:childTnLst>
                              <p:par>
                                <p:cTn id="54" presetID="11" presetClass="entr" presetSubtype="0" fill="hold" grpId="0" nodeType="afterEffect">
                                  <p:stCondLst>
                                    <p:cond delay="0"/>
                                  </p:stCondLst>
                                  <p:childTnLst>
                                    <p:set>
                                      <p:cBhvr>
                                        <p:cTn id="55" dur="1000">
                                          <p:stCondLst>
                                            <p:cond delay="0"/>
                                          </p:stCondLst>
                                        </p:cTn>
                                        <p:tgtEl>
                                          <p:spTgt spid="30"/>
                                        </p:tgtEl>
                                        <p:attrNameLst>
                                          <p:attrName>style.visibility</p:attrName>
                                        </p:attrNameLst>
                                      </p:cBhvr>
                                      <p:to>
                                        <p:strVal val="visible"/>
                                      </p:to>
                                    </p:set>
                                  </p:childTnLst>
                                </p:cTn>
                              </p:par>
                            </p:childTnLst>
                          </p:cTn>
                        </p:par>
                        <p:par>
                          <p:cTn id="56" fill="hold">
                            <p:stCondLst>
                              <p:cond delay="15000"/>
                            </p:stCondLst>
                            <p:childTnLst>
                              <p:par>
                                <p:cTn id="57" presetID="11" presetClass="entr" presetSubtype="0" fill="hold" grpId="0" nodeType="afterEffect">
                                  <p:stCondLst>
                                    <p:cond delay="0"/>
                                  </p:stCondLst>
                                  <p:childTnLst>
                                    <p:set>
                                      <p:cBhvr>
                                        <p:cTn id="58" dur="1000">
                                          <p:stCondLst>
                                            <p:cond delay="0"/>
                                          </p:stCondLst>
                                        </p:cTn>
                                        <p:tgtEl>
                                          <p:spTgt spid="31"/>
                                        </p:tgtEl>
                                        <p:attrNameLst>
                                          <p:attrName>style.visibility</p:attrName>
                                        </p:attrNameLst>
                                      </p:cBhvr>
                                      <p:to>
                                        <p:strVal val="visible"/>
                                      </p:to>
                                    </p:set>
                                  </p:childTnLst>
                                </p:cTn>
                              </p:par>
                            </p:childTnLst>
                          </p:cTn>
                        </p:par>
                        <p:par>
                          <p:cTn id="59" fill="hold">
                            <p:stCondLst>
                              <p:cond delay="16000"/>
                            </p:stCondLst>
                            <p:childTnLst>
                              <p:par>
                                <p:cTn id="60" presetID="11" presetClass="entr" presetSubtype="0" fill="hold" grpId="0" nodeType="afterEffect">
                                  <p:stCondLst>
                                    <p:cond delay="0"/>
                                  </p:stCondLst>
                                  <p:childTnLst>
                                    <p:set>
                                      <p:cBhvr>
                                        <p:cTn id="61" dur="1000">
                                          <p:stCondLst>
                                            <p:cond delay="0"/>
                                          </p:stCondLst>
                                        </p:cTn>
                                        <p:tgtEl>
                                          <p:spTgt spid="32"/>
                                        </p:tgtEl>
                                        <p:attrNameLst>
                                          <p:attrName>style.visibility</p:attrName>
                                        </p:attrNameLst>
                                      </p:cBhvr>
                                      <p:to>
                                        <p:strVal val="visible"/>
                                      </p:to>
                                    </p:set>
                                  </p:childTnLst>
                                </p:cTn>
                              </p:par>
                            </p:childTnLst>
                          </p:cTn>
                        </p:par>
                        <p:par>
                          <p:cTn id="62" fill="hold">
                            <p:stCondLst>
                              <p:cond delay="17000"/>
                            </p:stCondLst>
                            <p:childTnLst>
                              <p:par>
                                <p:cTn id="63" presetID="11" presetClass="entr" presetSubtype="0" fill="hold" grpId="0" nodeType="afterEffect">
                                  <p:stCondLst>
                                    <p:cond delay="0"/>
                                  </p:stCondLst>
                                  <p:childTnLst>
                                    <p:set>
                                      <p:cBhvr>
                                        <p:cTn id="64" dur="1000">
                                          <p:stCondLst>
                                            <p:cond delay="0"/>
                                          </p:stCondLst>
                                        </p:cTn>
                                        <p:tgtEl>
                                          <p:spTgt spid="33"/>
                                        </p:tgtEl>
                                        <p:attrNameLst>
                                          <p:attrName>style.visibility</p:attrName>
                                        </p:attrNameLst>
                                      </p:cBhvr>
                                      <p:to>
                                        <p:strVal val="visible"/>
                                      </p:to>
                                    </p:set>
                                  </p:childTnLst>
                                </p:cTn>
                              </p:par>
                            </p:childTnLst>
                          </p:cTn>
                        </p:par>
                        <p:par>
                          <p:cTn id="65" fill="hold">
                            <p:stCondLst>
                              <p:cond delay="18000"/>
                            </p:stCondLst>
                            <p:childTnLst>
                              <p:par>
                                <p:cTn id="66" presetID="11" presetClass="entr" presetSubtype="0" fill="hold" grpId="0" nodeType="afterEffect">
                                  <p:stCondLst>
                                    <p:cond delay="0"/>
                                  </p:stCondLst>
                                  <p:childTnLst>
                                    <p:set>
                                      <p:cBhvr>
                                        <p:cTn id="67" dur="1000">
                                          <p:stCondLst>
                                            <p:cond delay="0"/>
                                          </p:stCondLst>
                                        </p:cTn>
                                        <p:tgtEl>
                                          <p:spTgt spid="34"/>
                                        </p:tgtEl>
                                        <p:attrNameLst>
                                          <p:attrName>style.visibility</p:attrName>
                                        </p:attrNameLst>
                                      </p:cBhvr>
                                      <p:to>
                                        <p:strVal val="visible"/>
                                      </p:to>
                                    </p:set>
                                  </p:childTnLst>
                                </p:cTn>
                              </p:par>
                            </p:childTnLst>
                          </p:cTn>
                        </p:par>
                        <p:par>
                          <p:cTn id="68" fill="hold">
                            <p:stCondLst>
                              <p:cond delay="19000"/>
                            </p:stCondLst>
                            <p:childTnLst>
                              <p:par>
                                <p:cTn id="69" presetID="11" presetClass="entr" presetSubtype="0" fill="hold" grpId="0" nodeType="afterEffect">
                                  <p:stCondLst>
                                    <p:cond delay="0"/>
                                  </p:stCondLst>
                                  <p:childTnLst>
                                    <p:set>
                                      <p:cBhvr>
                                        <p:cTn id="70" dur="1000">
                                          <p:stCondLst>
                                            <p:cond delay="0"/>
                                          </p:stCondLst>
                                        </p:cTn>
                                        <p:tgtEl>
                                          <p:spTgt spid="35"/>
                                        </p:tgtEl>
                                        <p:attrNameLst>
                                          <p:attrName>style.visibility</p:attrName>
                                        </p:attrNameLst>
                                      </p:cBhvr>
                                      <p:to>
                                        <p:strVal val="visible"/>
                                      </p:to>
                                    </p:set>
                                  </p:childTnLst>
                                </p:cTn>
                              </p:par>
                            </p:childTnLst>
                          </p:cTn>
                        </p:par>
                        <p:par>
                          <p:cTn id="71" fill="hold">
                            <p:stCondLst>
                              <p:cond delay="20000"/>
                            </p:stCondLst>
                            <p:childTnLst>
                              <p:par>
                                <p:cTn id="72" presetID="11" presetClass="entr" presetSubtype="0" fill="hold" grpId="0" nodeType="afterEffect">
                                  <p:stCondLst>
                                    <p:cond delay="0"/>
                                  </p:stCondLst>
                                  <p:childTnLst>
                                    <p:set>
                                      <p:cBhvr>
                                        <p:cTn id="73" dur="1000">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72"/>
                                            </p:cond>
                                          </p:stCondLst>
                                          <p:endCondLst>
                                            <p:cond evt="onStopAudio" delay="0">
                                              <p:tgtEl>
                                                <p:sldTgt/>
                                              </p:tgtEl>
                                            </p:cond>
                                          </p:endCondLst>
                                        </p:cTn>
                                        <p:tgtEl>
                                          <p:sndTgt r:embed="rId2" name="chimes.wav"/>
                                        </p:tgtEl>
                                      </p:cMediaNode>
                                    </p:audio>
                                  </p:sub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home png">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26635" y="443713"/>
            <a:ext cx="783773" cy="7837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ết quả hình ảnh cho virut corona"/>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9353" b="100000" l="0" r="95929">
                        <a14:foregroundMark x1="76081" y1="22122" x2="76081" y2="22122"/>
                        <a14:foregroundMark x1="86768" y1="37950" x2="86768" y2="37950"/>
                      </a14:backgroundRemoval>
                    </a14:imgEffect>
                  </a14:imgLayer>
                </a14:imgProps>
              </a:ext>
              <a:ext uri="{28A0092B-C50C-407E-A947-70E740481C1C}">
                <a14:useLocalDpi xmlns:a14="http://schemas.microsoft.com/office/drawing/2010/main" val="0"/>
              </a:ext>
            </a:extLst>
          </a:blip>
          <a:srcRect/>
          <a:stretch/>
        </p:blipFill>
        <p:spPr bwMode="auto">
          <a:xfrm>
            <a:off x="1576156" y="-124955"/>
            <a:ext cx="1282709" cy="18140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Kết quả hình ảnh cho virut corona"/>
          <p:cNvPicPr>
            <a:picLocks noChangeAspect="1" noChangeArrowheads="1"/>
          </p:cNvPicPr>
          <p:nvPr/>
        </p:nvPicPr>
        <p:blipFill rotWithShape="1">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911023" y="209728"/>
            <a:ext cx="635327" cy="613229"/>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20</a:t>
            </a:r>
          </a:p>
        </p:txBody>
      </p:sp>
      <p:sp>
        <p:nvSpPr>
          <p:cNvPr id="17" name="Rounded Rectangle 16"/>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19</a:t>
            </a:r>
          </a:p>
        </p:txBody>
      </p:sp>
      <p:sp>
        <p:nvSpPr>
          <p:cNvPr id="18" name="Rounded Rectangle 17"/>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18</a:t>
            </a:r>
          </a:p>
        </p:txBody>
      </p:sp>
      <p:sp>
        <p:nvSpPr>
          <p:cNvPr id="19" name="Rounded Rectangle 18"/>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17</a:t>
            </a:r>
          </a:p>
        </p:txBody>
      </p:sp>
      <p:sp>
        <p:nvSpPr>
          <p:cNvPr id="20" name="Rounded Rectangle 19"/>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16</a:t>
            </a:r>
          </a:p>
        </p:txBody>
      </p:sp>
      <p:sp>
        <p:nvSpPr>
          <p:cNvPr id="21" name="Rounded Rectangle 20"/>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15</a:t>
            </a:r>
          </a:p>
        </p:txBody>
      </p:sp>
      <p:sp>
        <p:nvSpPr>
          <p:cNvPr id="22" name="Rounded Rectangle 21"/>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14</a:t>
            </a:r>
          </a:p>
        </p:txBody>
      </p:sp>
      <p:sp>
        <p:nvSpPr>
          <p:cNvPr id="23" name="Rounded Rectangle 22"/>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13</a:t>
            </a:r>
          </a:p>
        </p:txBody>
      </p:sp>
      <p:sp>
        <p:nvSpPr>
          <p:cNvPr id="24" name="Rounded Rectangle 23"/>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12</a:t>
            </a:r>
          </a:p>
        </p:txBody>
      </p:sp>
      <p:sp>
        <p:nvSpPr>
          <p:cNvPr id="25" name="Rounded Rectangle 24"/>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11</a:t>
            </a:r>
          </a:p>
        </p:txBody>
      </p:sp>
      <p:sp>
        <p:nvSpPr>
          <p:cNvPr id="26" name="Rounded Rectangle 2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10</a:t>
            </a:r>
          </a:p>
        </p:txBody>
      </p:sp>
      <p:sp>
        <p:nvSpPr>
          <p:cNvPr id="27" name="Rounded Rectangle 26"/>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09</a:t>
            </a:r>
          </a:p>
        </p:txBody>
      </p:sp>
      <p:sp>
        <p:nvSpPr>
          <p:cNvPr id="28" name="Rounded Rectangle 27"/>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08</a:t>
            </a:r>
          </a:p>
        </p:txBody>
      </p:sp>
      <p:sp>
        <p:nvSpPr>
          <p:cNvPr id="29" name="Rounded Rectangle 28"/>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07</a:t>
            </a:r>
          </a:p>
        </p:txBody>
      </p:sp>
      <p:sp>
        <p:nvSpPr>
          <p:cNvPr id="30" name="Rounded Rectangle 29"/>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06</a:t>
            </a:r>
          </a:p>
        </p:txBody>
      </p:sp>
      <p:sp>
        <p:nvSpPr>
          <p:cNvPr id="31" name="Rounded Rectangle 30"/>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05</a:t>
            </a:r>
          </a:p>
        </p:txBody>
      </p:sp>
      <p:sp>
        <p:nvSpPr>
          <p:cNvPr id="32" name="Rounded Rectangle 31"/>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04</a:t>
            </a:r>
          </a:p>
        </p:txBody>
      </p:sp>
      <p:sp>
        <p:nvSpPr>
          <p:cNvPr id="33" name="Rounded Rectangle 32"/>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03</a:t>
            </a:r>
          </a:p>
        </p:txBody>
      </p:sp>
      <p:sp>
        <p:nvSpPr>
          <p:cNvPr id="34" name="Rounded Rectangle 33"/>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02</a:t>
            </a:r>
          </a:p>
        </p:txBody>
      </p:sp>
      <p:sp>
        <p:nvSpPr>
          <p:cNvPr id="35" name="Rounded Rectangle 34"/>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latin typeface="Times New Roman" panose="02020603050405020304" pitchFamily="18" charset="0"/>
                <a:cs typeface="Times New Roman" panose="02020603050405020304" pitchFamily="18" charset="0"/>
                <a:sym typeface="Arial"/>
              </a:rPr>
              <a:t>01</a:t>
            </a:r>
          </a:p>
        </p:txBody>
      </p:sp>
      <p:sp>
        <p:nvSpPr>
          <p:cNvPr id="36" name="Rounded Rectangle 3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dirty="0">
                <a:solidFill>
                  <a:srgbClr val="FFFFFF"/>
                </a:solidFill>
                <a:latin typeface="Times New Roman" panose="02020603050405020304" pitchFamily="18" charset="0"/>
                <a:cs typeface="Times New Roman" panose="02020603050405020304" pitchFamily="18" charset="0"/>
                <a:sym typeface="Arial"/>
              </a:rPr>
              <a:t>00</a:t>
            </a:r>
          </a:p>
        </p:txBody>
      </p:sp>
      <p:sp>
        <p:nvSpPr>
          <p:cNvPr id="41" name="Rounded Rectangle 5">
            <a:extLst>
              <a:ext uri="{FF2B5EF4-FFF2-40B4-BE49-F238E27FC236}">
                <a16:creationId xmlns:a16="http://schemas.microsoft.com/office/drawing/2014/main" xmlns="" id="{8D315E1C-1059-419F-9D02-6ADA17C5A531}"/>
              </a:ext>
            </a:extLst>
          </p:cNvPr>
          <p:cNvSpPr/>
          <p:nvPr/>
        </p:nvSpPr>
        <p:spPr>
          <a:xfrm>
            <a:off x="1219200" y="1422400"/>
            <a:ext cx="13817600" cy="6096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anchor="ctr"/>
          <a:lstStyle/>
          <a:p>
            <a:pPr algn="ctr">
              <a:lnSpc>
                <a:spcPct val="150000"/>
              </a:lnSpc>
              <a:buClr>
                <a:srgbClr val="000000"/>
              </a:buClr>
              <a:buFont typeface="Arial"/>
              <a:buNone/>
              <a:defRPr/>
            </a:pPr>
            <a:endParaRPr lang="en-US" sz="3700" b="1" kern="0" dirty="0">
              <a:solidFill>
                <a:srgbClr val="0000CC"/>
              </a:solidFill>
              <a:latin typeface="Times New Roman" panose="02020603050405020304" pitchFamily="18" charset="0"/>
              <a:cs typeface="Times New Roman" pitchFamily="18" charset="0"/>
              <a:sym typeface="Arial"/>
            </a:endParaRPr>
          </a:p>
        </p:txBody>
      </p:sp>
      <p:sp>
        <p:nvSpPr>
          <p:cNvPr id="44" name="Rectangle 43">
            <a:extLst>
              <a:ext uri="{FF2B5EF4-FFF2-40B4-BE49-F238E27FC236}">
                <a16:creationId xmlns:a16="http://schemas.microsoft.com/office/drawing/2014/main" xmlns="" id="{FFF7A0DA-A46E-41AC-9C34-4D6E470D5325}"/>
              </a:ext>
            </a:extLst>
          </p:cNvPr>
          <p:cNvSpPr>
            <a:spLocks noChangeArrowheads="1"/>
          </p:cNvSpPr>
          <p:nvPr/>
        </p:nvSpPr>
        <p:spPr bwMode="auto">
          <a:xfrm>
            <a:off x="660768" y="2956497"/>
            <a:ext cx="11183077" cy="332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Clr>
                <a:srgbClr val="000000"/>
              </a:buClr>
              <a:buFontTx/>
              <a:buNone/>
            </a:pP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A.</a:t>
            </a:r>
            <a:r>
              <a:rPr lang="vi-VN"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Là</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chất</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lỏng</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a:t>
            </a:r>
            <a:endParaRPr lang="vi-VN" altLang="en-US" b="1" kern="0" dirty="0" smtClean="0">
              <a:solidFill>
                <a:srgbClr val="0F1416"/>
              </a:solidFill>
              <a:latin typeface="Times New Roman" panose="02020603050405020304" pitchFamily="18" charset="0"/>
              <a:cs typeface="Times New Roman" panose="02020603050405020304" pitchFamily="18" charset="0"/>
              <a:sym typeface="Arial"/>
            </a:endParaRPr>
          </a:p>
          <a:p>
            <a:pPr>
              <a:spcBef>
                <a:spcPct val="50000"/>
              </a:spcBef>
              <a:buClr>
                <a:srgbClr val="000000"/>
              </a:buClr>
              <a:buFontTx/>
              <a:buNone/>
            </a:pP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B</a:t>
            </a:r>
            <a:r>
              <a:rPr lang="en-US" altLang="en-US" b="1" kern="0" dirty="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Không</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màu</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không</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mùi</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không</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vị</a:t>
            </a:r>
            <a:r>
              <a:rPr lang="vi-VN" altLang="en-US" b="1" kern="0" dirty="0" smtClean="0">
                <a:solidFill>
                  <a:srgbClr val="0F1416"/>
                </a:solidFill>
                <a:latin typeface="Times New Roman" panose="02020603050405020304" pitchFamily="18" charset="0"/>
                <a:cs typeface="Times New Roman" panose="02020603050405020304" pitchFamily="18" charset="0"/>
                <a:sym typeface="Arial"/>
              </a:rPr>
              <a:t>.</a:t>
            </a:r>
            <a:endParaRPr lang="en-US" altLang="en-US" b="1" kern="0" baseline="30000" dirty="0">
              <a:solidFill>
                <a:srgbClr val="0F1416"/>
              </a:solidFill>
              <a:latin typeface="Times New Roman" panose="02020603050405020304" pitchFamily="18" charset="0"/>
              <a:cs typeface="Times New Roman" panose="02020603050405020304" pitchFamily="18" charset="0"/>
              <a:sym typeface="Arial"/>
            </a:endParaRPr>
          </a:p>
          <a:p>
            <a:pPr>
              <a:spcBef>
                <a:spcPct val="50000"/>
              </a:spcBef>
              <a:buClr>
                <a:srgbClr val="000000"/>
              </a:buClr>
              <a:buFontTx/>
              <a:buNone/>
            </a:pPr>
            <a:r>
              <a:rPr lang="en-US" altLang="en-US" b="1" kern="0" dirty="0">
                <a:solidFill>
                  <a:srgbClr val="0F1416"/>
                </a:solidFill>
                <a:latin typeface="Times New Roman" panose="02020603050405020304" pitchFamily="18" charset="0"/>
                <a:cs typeface="Times New Roman" panose="02020603050405020304" pitchFamily="18" charset="0"/>
                <a:sym typeface="Arial"/>
              </a:rPr>
              <a:t>C.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Hòa</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tan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được</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dầu</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mỡ</a:t>
            </a:r>
            <a:r>
              <a:rPr lang="vi-VN" altLang="en-US" b="1" kern="0" dirty="0" smtClean="0">
                <a:solidFill>
                  <a:srgbClr val="0F1416"/>
                </a:solidFill>
                <a:latin typeface="Times New Roman" panose="02020603050405020304" pitchFamily="18" charset="0"/>
                <a:cs typeface="Times New Roman" panose="02020603050405020304" pitchFamily="18" charset="0"/>
                <a:sym typeface="Arial"/>
              </a:rPr>
              <a:t>.</a:t>
            </a:r>
          </a:p>
          <a:p>
            <a:pPr>
              <a:spcBef>
                <a:spcPct val="50000"/>
              </a:spcBef>
              <a:buClr>
                <a:srgbClr val="000000"/>
              </a:buClr>
              <a:buFontTx/>
              <a:buNone/>
            </a:pP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D</a:t>
            </a:r>
            <a:r>
              <a:rPr lang="en-US" altLang="en-US" b="1" kern="0" dirty="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Có</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thể</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tác</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dụng</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với</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nhiều</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chất</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hóa</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học</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để</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tạo</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thành</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các</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hợp</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r>
              <a:rPr lang="en-US" altLang="en-US" b="1" kern="0" dirty="0" err="1" smtClean="0">
                <a:solidFill>
                  <a:srgbClr val="0F1416"/>
                </a:solidFill>
                <a:latin typeface="Times New Roman" panose="02020603050405020304" pitchFamily="18" charset="0"/>
                <a:cs typeface="Times New Roman" panose="02020603050405020304" pitchFamily="18" charset="0"/>
                <a:sym typeface="Arial"/>
              </a:rPr>
              <a:t>chất</a:t>
            </a:r>
            <a:r>
              <a:rPr lang="vi-VN" altLang="en-US" b="1" kern="0" dirty="0" smtClean="0">
                <a:solidFill>
                  <a:srgbClr val="0F1416"/>
                </a:solidFill>
                <a:latin typeface="Times New Roman" panose="02020603050405020304" pitchFamily="18" charset="0"/>
                <a:cs typeface="Times New Roman" panose="02020603050405020304" pitchFamily="18" charset="0"/>
                <a:sym typeface="Arial"/>
              </a:rPr>
              <a:t>.</a:t>
            </a:r>
            <a:endParaRPr lang="en-US" altLang="en-US" b="1" kern="0" dirty="0">
              <a:solidFill>
                <a:srgbClr val="0F1416"/>
              </a:solidFill>
              <a:latin typeface="Times New Roman" panose="02020603050405020304" pitchFamily="18" charset="0"/>
              <a:cs typeface="Times New Roman" panose="02020603050405020304" pitchFamily="18" charset="0"/>
              <a:sym typeface="Arial"/>
            </a:endParaRPr>
          </a:p>
        </p:txBody>
      </p:sp>
      <p:sp>
        <p:nvSpPr>
          <p:cNvPr id="45" name="Oval 44">
            <a:extLst>
              <a:ext uri="{FF2B5EF4-FFF2-40B4-BE49-F238E27FC236}">
                <a16:creationId xmlns:a16="http://schemas.microsoft.com/office/drawing/2014/main" xmlns="" id="{66A661A9-7B12-486E-AFF5-BA9EA28685FE}"/>
              </a:ext>
            </a:extLst>
          </p:cNvPr>
          <p:cNvSpPr/>
          <p:nvPr/>
        </p:nvSpPr>
        <p:spPr>
          <a:xfrm>
            <a:off x="596634" y="4403188"/>
            <a:ext cx="622565" cy="6416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anchor="ctr"/>
          <a:lstStyle/>
          <a:p>
            <a:pPr algn="ctr">
              <a:buClr>
                <a:srgbClr val="000000"/>
              </a:buClr>
              <a:buFont typeface="Arial"/>
              <a:buNone/>
              <a:defRPr/>
            </a:pPr>
            <a:r>
              <a:rPr lang="vi-VN" sz="3700" b="1" kern="0" dirty="0">
                <a:solidFill>
                  <a:srgbClr val="0F1416"/>
                </a:solidFill>
                <a:latin typeface="Times New Roman" panose="02020603050405020304" pitchFamily="18" charset="0"/>
                <a:cs typeface="Times New Roman" panose="02020603050405020304" pitchFamily="18" charset="0"/>
                <a:sym typeface="Arial"/>
              </a:rPr>
              <a:t>C</a:t>
            </a:r>
            <a:endParaRPr lang="en-US" sz="3700" b="1" kern="0" dirty="0">
              <a:solidFill>
                <a:srgbClr val="0F1416"/>
              </a:solidFill>
              <a:latin typeface="Times New Roman" panose="02020603050405020304" pitchFamily="18" charset="0"/>
              <a:cs typeface="Times New Roman" panose="02020603050405020304" pitchFamily="18" charset="0"/>
              <a:sym typeface="Arial"/>
            </a:endParaRPr>
          </a:p>
        </p:txBody>
      </p:sp>
      <p:sp>
        <p:nvSpPr>
          <p:cNvPr id="37" name="Title 1">
            <a:extLst>
              <a:ext uri="{FF2B5EF4-FFF2-40B4-BE49-F238E27FC236}">
                <a16:creationId xmlns:a16="http://schemas.microsoft.com/office/drawing/2014/main" xmlns="" id="{D7C91965-8F51-4FE4-AB04-1B80E6F24EF5}"/>
              </a:ext>
            </a:extLst>
          </p:cNvPr>
          <p:cNvSpPr txBox="1">
            <a:spLocks/>
          </p:cNvSpPr>
          <p:nvPr/>
        </p:nvSpPr>
        <p:spPr>
          <a:xfrm>
            <a:off x="596637" y="1898725"/>
            <a:ext cx="11311341" cy="1142196"/>
          </a:xfrm>
          <a:prstGeom prst="rect">
            <a:avLst/>
          </a:prstGeom>
          <a:noFill/>
          <a:ln>
            <a:noFill/>
          </a:ln>
        </p:spPr>
        <p:txBody>
          <a:bodyPr spcFirstLastPara="1" wrap="square" lIns="121894" tIns="121894" rIns="121894" bIns="121894"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1pPr>
            <a:lvl2pPr marR="0" lvl="1"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2pPr>
            <a:lvl3pPr marR="0" lvl="2"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3pPr>
            <a:lvl4pPr marR="0" lvl="3"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4pPr>
            <a:lvl5pPr marR="0" lvl="4"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5pPr>
            <a:lvl6pPr marR="0" lvl="5"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6pPr>
            <a:lvl7pPr marR="0" lvl="6"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7pPr>
            <a:lvl8pPr marR="0" lvl="7"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8pPr>
            <a:lvl9pPr marR="0" lvl="8"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9pPr>
          </a:lstStyle>
          <a:p>
            <a:pPr>
              <a:buClr>
                <a:srgbClr val="122F35"/>
              </a:buClr>
            </a:pPr>
            <a:r>
              <a:rPr lang="en-US" altLang="en-US" sz="3600" kern="0" dirty="0" err="1">
                <a:solidFill>
                  <a:srgbClr val="C00000"/>
                </a:solidFill>
                <a:latin typeface="Times New Roman" panose="02020603050405020304" pitchFamily="18" charset="0"/>
                <a:cs typeface="Times New Roman" panose="02020603050405020304" pitchFamily="18" charset="0"/>
              </a:rPr>
              <a:t>Câu</a:t>
            </a:r>
            <a:r>
              <a:rPr lang="en-US" altLang="en-US" sz="3600" kern="0" dirty="0">
                <a:solidFill>
                  <a:srgbClr val="C00000"/>
                </a:solidFill>
                <a:latin typeface="Times New Roman" panose="02020603050405020304" pitchFamily="18" charset="0"/>
                <a:cs typeface="Times New Roman" panose="02020603050405020304" pitchFamily="18" charset="0"/>
              </a:rPr>
              <a:t> </a:t>
            </a:r>
            <a:r>
              <a:rPr lang="vi-VN" altLang="en-US" sz="3600" kern="0" dirty="0" smtClean="0">
                <a:solidFill>
                  <a:srgbClr val="C00000"/>
                </a:solidFill>
                <a:latin typeface="Times New Roman" panose="02020603050405020304" pitchFamily="18" charset="0"/>
                <a:cs typeface="Times New Roman" panose="02020603050405020304" pitchFamily="18" charset="0"/>
              </a:rPr>
              <a:t>3: </a:t>
            </a:r>
            <a:r>
              <a:rPr lang="en-US" altLang="en-US" sz="3600" kern="0" dirty="0" err="1" smtClean="0">
                <a:solidFill>
                  <a:srgbClr val="C00000"/>
                </a:solidFill>
                <a:latin typeface="Times New Roman" panose="02020603050405020304" pitchFamily="18" charset="0"/>
                <a:cs typeface="Times New Roman" panose="02020603050405020304" pitchFamily="18" charset="0"/>
              </a:rPr>
              <a:t>Đâu</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không</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phải</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là</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tính</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chất</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của</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nước</a:t>
            </a:r>
            <a:r>
              <a:rPr lang="en-US" altLang="en-US" sz="3600" kern="0" dirty="0" smtClean="0">
                <a:solidFill>
                  <a:srgbClr val="C00000"/>
                </a:solidFill>
                <a:latin typeface="Times New Roman" panose="02020603050405020304" pitchFamily="18" charset="0"/>
                <a:cs typeface="Times New Roman" panose="02020603050405020304" pitchFamily="18" charset="0"/>
              </a:rPr>
              <a:t>?</a:t>
            </a:r>
            <a:endParaRPr lang="en-US" altLang="en-US" sz="3600" kern="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07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8" presetClass="emph" presetSubtype="0" fill="hold" nodeType="withEffect">
                                  <p:stCondLst>
                                    <p:cond delay="0"/>
                                  </p:stCondLst>
                                  <p:childTnLst>
                                    <p:animRot by="21600000">
                                      <p:cBhvr>
                                        <p:cTn id="9" dur="5000" fill="hold"/>
                                        <p:tgtEl>
                                          <p:spTgt spid="15"/>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childTnLst>
                    </p:cTn>
                  </p:par>
                  <p:par>
                    <p:cTn id="15" fill="hold">
                      <p:stCondLst>
                        <p:cond delay="indefinite"/>
                      </p:stCondLst>
                      <p:childTnLst>
                        <p:par>
                          <p:cTn id="16" fill="hold">
                            <p:stCondLst>
                              <p:cond delay="0"/>
                            </p:stCondLst>
                            <p:childTnLst>
                              <p:par>
                                <p:cTn id="17" presetID="11" presetClass="entr" presetSubtype="0" fill="hold" grpId="0" nodeType="clickEffect">
                                  <p:stCondLst>
                                    <p:cond delay="0"/>
                                  </p:stCondLst>
                                  <p:childTnLst>
                                    <p:set>
                                      <p:cBhvr>
                                        <p:cTn id="18" dur="1000">
                                          <p:stCondLst>
                                            <p:cond delay="0"/>
                                          </p:stCondLst>
                                        </p:cTn>
                                        <p:tgtEl>
                                          <p:spTgt spid="16"/>
                                        </p:tgtEl>
                                        <p:attrNameLst>
                                          <p:attrName>style.visibility</p:attrName>
                                        </p:attrNameLst>
                                      </p:cBhvr>
                                      <p:to>
                                        <p:strVal val="visible"/>
                                      </p:to>
                                    </p:set>
                                  </p:childTnLst>
                                </p:cTn>
                              </p:par>
                            </p:childTnLst>
                          </p:cTn>
                        </p:par>
                        <p:par>
                          <p:cTn id="19" fill="hold">
                            <p:stCondLst>
                              <p:cond delay="1000"/>
                            </p:stCondLst>
                            <p:childTnLst>
                              <p:par>
                                <p:cTn id="20" presetID="11" presetClass="entr" presetSubtype="0" fill="hold" grpId="0" nodeType="afterEffect">
                                  <p:stCondLst>
                                    <p:cond delay="0"/>
                                  </p:stCondLst>
                                  <p:childTnLst>
                                    <p:set>
                                      <p:cBhvr>
                                        <p:cTn id="21" dur="1000">
                                          <p:stCondLst>
                                            <p:cond delay="0"/>
                                          </p:stCondLst>
                                        </p:cTn>
                                        <p:tgtEl>
                                          <p:spTgt spid="17"/>
                                        </p:tgtEl>
                                        <p:attrNameLst>
                                          <p:attrName>style.visibility</p:attrName>
                                        </p:attrNameLst>
                                      </p:cBhvr>
                                      <p:to>
                                        <p:strVal val="visible"/>
                                      </p:to>
                                    </p:set>
                                  </p:childTnLst>
                                </p:cTn>
                              </p:par>
                            </p:childTnLst>
                          </p:cTn>
                        </p:par>
                        <p:par>
                          <p:cTn id="22" fill="hold">
                            <p:stCondLst>
                              <p:cond delay="2000"/>
                            </p:stCondLst>
                            <p:childTnLst>
                              <p:par>
                                <p:cTn id="23" presetID="11" presetClass="entr" presetSubtype="0" fill="hold" grpId="0" nodeType="afterEffect">
                                  <p:stCondLst>
                                    <p:cond delay="0"/>
                                  </p:stCondLst>
                                  <p:childTnLst>
                                    <p:set>
                                      <p:cBhvr>
                                        <p:cTn id="24" dur="1000">
                                          <p:stCondLst>
                                            <p:cond delay="0"/>
                                          </p:stCondLst>
                                        </p:cTn>
                                        <p:tgtEl>
                                          <p:spTgt spid="18"/>
                                        </p:tgtEl>
                                        <p:attrNameLst>
                                          <p:attrName>style.visibility</p:attrName>
                                        </p:attrNameLst>
                                      </p:cBhvr>
                                      <p:to>
                                        <p:strVal val="visible"/>
                                      </p:to>
                                    </p:set>
                                  </p:childTnLst>
                                </p:cTn>
                              </p:par>
                            </p:childTnLst>
                          </p:cTn>
                        </p:par>
                        <p:par>
                          <p:cTn id="25" fill="hold">
                            <p:stCondLst>
                              <p:cond delay="3000"/>
                            </p:stCondLst>
                            <p:childTnLst>
                              <p:par>
                                <p:cTn id="26" presetID="11" presetClass="entr" presetSubtype="0" fill="hold" grpId="0" nodeType="afterEffect">
                                  <p:stCondLst>
                                    <p:cond delay="0"/>
                                  </p:stCondLst>
                                  <p:childTnLst>
                                    <p:set>
                                      <p:cBhvr>
                                        <p:cTn id="27" dur="1000">
                                          <p:stCondLst>
                                            <p:cond delay="0"/>
                                          </p:stCondLst>
                                        </p:cTn>
                                        <p:tgtEl>
                                          <p:spTgt spid="19"/>
                                        </p:tgtEl>
                                        <p:attrNameLst>
                                          <p:attrName>style.visibility</p:attrName>
                                        </p:attrNameLst>
                                      </p:cBhvr>
                                      <p:to>
                                        <p:strVal val="visible"/>
                                      </p:to>
                                    </p:set>
                                  </p:childTnLst>
                                </p:cTn>
                              </p:par>
                            </p:childTnLst>
                          </p:cTn>
                        </p:par>
                        <p:par>
                          <p:cTn id="28" fill="hold">
                            <p:stCondLst>
                              <p:cond delay="4000"/>
                            </p:stCondLst>
                            <p:childTnLst>
                              <p:par>
                                <p:cTn id="29" presetID="11" presetClass="entr" presetSubtype="0" fill="hold" grpId="0" nodeType="afterEffect">
                                  <p:stCondLst>
                                    <p:cond delay="0"/>
                                  </p:stCondLst>
                                  <p:childTnLst>
                                    <p:set>
                                      <p:cBhvr>
                                        <p:cTn id="30" dur="1000">
                                          <p:stCondLst>
                                            <p:cond delay="0"/>
                                          </p:stCondLst>
                                        </p:cTn>
                                        <p:tgtEl>
                                          <p:spTgt spid="20"/>
                                        </p:tgtEl>
                                        <p:attrNameLst>
                                          <p:attrName>style.visibility</p:attrName>
                                        </p:attrNameLst>
                                      </p:cBhvr>
                                      <p:to>
                                        <p:strVal val="visible"/>
                                      </p:to>
                                    </p:set>
                                  </p:childTnLst>
                                </p:cTn>
                              </p:par>
                            </p:childTnLst>
                          </p:cTn>
                        </p:par>
                        <p:par>
                          <p:cTn id="31" fill="hold">
                            <p:stCondLst>
                              <p:cond delay="5000"/>
                            </p:stCondLst>
                            <p:childTnLst>
                              <p:par>
                                <p:cTn id="32" presetID="11" presetClass="entr" presetSubtype="0" fill="hold" grpId="0" nodeType="afterEffect">
                                  <p:stCondLst>
                                    <p:cond delay="0"/>
                                  </p:stCondLst>
                                  <p:childTnLst>
                                    <p:set>
                                      <p:cBhvr>
                                        <p:cTn id="33" dur="1000">
                                          <p:stCondLst>
                                            <p:cond delay="0"/>
                                          </p:stCondLst>
                                        </p:cTn>
                                        <p:tgtEl>
                                          <p:spTgt spid="21"/>
                                        </p:tgtEl>
                                        <p:attrNameLst>
                                          <p:attrName>style.visibility</p:attrName>
                                        </p:attrNameLst>
                                      </p:cBhvr>
                                      <p:to>
                                        <p:strVal val="visible"/>
                                      </p:to>
                                    </p:set>
                                  </p:childTnLst>
                                </p:cTn>
                              </p:par>
                            </p:childTnLst>
                          </p:cTn>
                        </p:par>
                        <p:par>
                          <p:cTn id="34" fill="hold">
                            <p:stCondLst>
                              <p:cond delay="6000"/>
                            </p:stCondLst>
                            <p:childTnLst>
                              <p:par>
                                <p:cTn id="35" presetID="11" presetClass="entr" presetSubtype="0" fill="hold" grpId="0" nodeType="afterEffect">
                                  <p:stCondLst>
                                    <p:cond delay="0"/>
                                  </p:stCondLst>
                                  <p:childTnLst>
                                    <p:set>
                                      <p:cBhvr>
                                        <p:cTn id="36" dur="1000">
                                          <p:stCondLst>
                                            <p:cond delay="0"/>
                                          </p:stCondLst>
                                        </p:cTn>
                                        <p:tgtEl>
                                          <p:spTgt spid="22"/>
                                        </p:tgtEl>
                                        <p:attrNameLst>
                                          <p:attrName>style.visibility</p:attrName>
                                        </p:attrNameLst>
                                      </p:cBhvr>
                                      <p:to>
                                        <p:strVal val="visible"/>
                                      </p:to>
                                    </p:set>
                                  </p:childTnLst>
                                </p:cTn>
                              </p:par>
                            </p:childTnLst>
                          </p:cTn>
                        </p:par>
                        <p:par>
                          <p:cTn id="37" fill="hold">
                            <p:stCondLst>
                              <p:cond delay="7000"/>
                            </p:stCondLst>
                            <p:childTnLst>
                              <p:par>
                                <p:cTn id="38" presetID="11" presetClass="entr" presetSubtype="0" fill="hold" grpId="0" nodeType="afterEffect">
                                  <p:stCondLst>
                                    <p:cond delay="0"/>
                                  </p:stCondLst>
                                  <p:childTnLst>
                                    <p:set>
                                      <p:cBhvr>
                                        <p:cTn id="39" dur="1000">
                                          <p:stCondLst>
                                            <p:cond delay="0"/>
                                          </p:stCondLst>
                                        </p:cTn>
                                        <p:tgtEl>
                                          <p:spTgt spid="23"/>
                                        </p:tgtEl>
                                        <p:attrNameLst>
                                          <p:attrName>style.visibility</p:attrName>
                                        </p:attrNameLst>
                                      </p:cBhvr>
                                      <p:to>
                                        <p:strVal val="visible"/>
                                      </p:to>
                                    </p:set>
                                  </p:childTnLst>
                                </p:cTn>
                              </p:par>
                            </p:childTnLst>
                          </p:cTn>
                        </p:par>
                        <p:par>
                          <p:cTn id="40" fill="hold">
                            <p:stCondLst>
                              <p:cond delay="8000"/>
                            </p:stCondLst>
                            <p:childTnLst>
                              <p:par>
                                <p:cTn id="41" presetID="11" presetClass="entr" presetSubtype="0" fill="hold" grpId="0" nodeType="afterEffect">
                                  <p:stCondLst>
                                    <p:cond delay="0"/>
                                  </p:stCondLst>
                                  <p:childTnLst>
                                    <p:set>
                                      <p:cBhvr>
                                        <p:cTn id="42" dur="1000">
                                          <p:stCondLst>
                                            <p:cond delay="0"/>
                                          </p:stCondLst>
                                        </p:cTn>
                                        <p:tgtEl>
                                          <p:spTgt spid="24"/>
                                        </p:tgtEl>
                                        <p:attrNameLst>
                                          <p:attrName>style.visibility</p:attrName>
                                        </p:attrNameLst>
                                      </p:cBhvr>
                                      <p:to>
                                        <p:strVal val="visible"/>
                                      </p:to>
                                    </p:set>
                                  </p:childTnLst>
                                </p:cTn>
                              </p:par>
                            </p:childTnLst>
                          </p:cTn>
                        </p:par>
                        <p:par>
                          <p:cTn id="43" fill="hold">
                            <p:stCondLst>
                              <p:cond delay="9000"/>
                            </p:stCondLst>
                            <p:childTnLst>
                              <p:par>
                                <p:cTn id="44" presetID="11" presetClass="entr" presetSubtype="0" fill="hold" grpId="0" nodeType="afterEffect">
                                  <p:stCondLst>
                                    <p:cond delay="0"/>
                                  </p:stCondLst>
                                  <p:childTnLst>
                                    <p:set>
                                      <p:cBhvr>
                                        <p:cTn id="45" dur="1000">
                                          <p:stCondLst>
                                            <p:cond delay="0"/>
                                          </p:stCondLst>
                                        </p:cTn>
                                        <p:tgtEl>
                                          <p:spTgt spid="25"/>
                                        </p:tgtEl>
                                        <p:attrNameLst>
                                          <p:attrName>style.visibility</p:attrName>
                                        </p:attrNameLst>
                                      </p:cBhvr>
                                      <p:to>
                                        <p:strVal val="visible"/>
                                      </p:to>
                                    </p:set>
                                  </p:childTnLst>
                                </p:cTn>
                              </p:par>
                            </p:childTnLst>
                          </p:cTn>
                        </p:par>
                        <p:par>
                          <p:cTn id="46" fill="hold">
                            <p:stCondLst>
                              <p:cond delay="10000"/>
                            </p:stCondLst>
                            <p:childTnLst>
                              <p:par>
                                <p:cTn id="47" presetID="11" presetClass="entr" presetSubtype="0" fill="hold" grpId="0" nodeType="afterEffect">
                                  <p:stCondLst>
                                    <p:cond delay="0"/>
                                  </p:stCondLst>
                                  <p:childTnLst>
                                    <p:set>
                                      <p:cBhvr>
                                        <p:cTn id="48" dur="1000">
                                          <p:stCondLst>
                                            <p:cond delay="0"/>
                                          </p:stCondLst>
                                        </p:cTn>
                                        <p:tgtEl>
                                          <p:spTgt spid="26"/>
                                        </p:tgtEl>
                                        <p:attrNameLst>
                                          <p:attrName>style.visibility</p:attrName>
                                        </p:attrNameLst>
                                      </p:cBhvr>
                                      <p:to>
                                        <p:strVal val="visible"/>
                                      </p:to>
                                    </p:set>
                                  </p:childTnLst>
                                </p:cTn>
                              </p:par>
                            </p:childTnLst>
                          </p:cTn>
                        </p:par>
                        <p:par>
                          <p:cTn id="49" fill="hold">
                            <p:stCondLst>
                              <p:cond delay="11000"/>
                            </p:stCondLst>
                            <p:childTnLst>
                              <p:par>
                                <p:cTn id="50" presetID="11" presetClass="entr" presetSubtype="0" fill="hold" grpId="0" nodeType="afterEffect">
                                  <p:stCondLst>
                                    <p:cond delay="0"/>
                                  </p:stCondLst>
                                  <p:childTnLst>
                                    <p:set>
                                      <p:cBhvr>
                                        <p:cTn id="51" dur="1000">
                                          <p:stCondLst>
                                            <p:cond delay="0"/>
                                          </p:stCondLst>
                                        </p:cTn>
                                        <p:tgtEl>
                                          <p:spTgt spid="27"/>
                                        </p:tgtEl>
                                        <p:attrNameLst>
                                          <p:attrName>style.visibility</p:attrName>
                                        </p:attrNameLst>
                                      </p:cBhvr>
                                      <p:to>
                                        <p:strVal val="visible"/>
                                      </p:to>
                                    </p:set>
                                  </p:childTnLst>
                                </p:cTn>
                              </p:par>
                            </p:childTnLst>
                          </p:cTn>
                        </p:par>
                        <p:par>
                          <p:cTn id="52" fill="hold">
                            <p:stCondLst>
                              <p:cond delay="12000"/>
                            </p:stCondLst>
                            <p:childTnLst>
                              <p:par>
                                <p:cTn id="53" presetID="11" presetClass="entr" presetSubtype="0" fill="hold" grpId="0" nodeType="afterEffect">
                                  <p:stCondLst>
                                    <p:cond delay="0"/>
                                  </p:stCondLst>
                                  <p:childTnLst>
                                    <p:set>
                                      <p:cBhvr>
                                        <p:cTn id="54" dur="1000">
                                          <p:stCondLst>
                                            <p:cond delay="0"/>
                                          </p:stCondLst>
                                        </p:cTn>
                                        <p:tgtEl>
                                          <p:spTgt spid="28"/>
                                        </p:tgtEl>
                                        <p:attrNameLst>
                                          <p:attrName>style.visibility</p:attrName>
                                        </p:attrNameLst>
                                      </p:cBhvr>
                                      <p:to>
                                        <p:strVal val="visible"/>
                                      </p:to>
                                    </p:set>
                                  </p:childTnLst>
                                </p:cTn>
                              </p:par>
                            </p:childTnLst>
                          </p:cTn>
                        </p:par>
                        <p:par>
                          <p:cTn id="55" fill="hold">
                            <p:stCondLst>
                              <p:cond delay="13000"/>
                            </p:stCondLst>
                            <p:childTnLst>
                              <p:par>
                                <p:cTn id="56" presetID="11" presetClass="entr" presetSubtype="0" fill="hold" grpId="0" nodeType="afterEffect">
                                  <p:stCondLst>
                                    <p:cond delay="0"/>
                                  </p:stCondLst>
                                  <p:childTnLst>
                                    <p:set>
                                      <p:cBhvr>
                                        <p:cTn id="57" dur="1000">
                                          <p:stCondLst>
                                            <p:cond delay="0"/>
                                          </p:stCondLst>
                                        </p:cTn>
                                        <p:tgtEl>
                                          <p:spTgt spid="29"/>
                                        </p:tgtEl>
                                        <p:attrNameLst>
                                          <p:attrName>style.visibility</p:attrName>
                                        </p:attrNameLst>
                                      </p:cBhvr>
                                      <p:to>
                                        <p:strVal val="visible"/>
                                      </p:to>
                                    </p:set>
                                  </p:childTnLst>
                                </p:cTn>
                              </p:par>
                            </p:childTnLst>
                          </p:cTn>
                        </p:par>
                        <p:par>
                          <p:cTn id="58" fill="hold">
                            <p:stCondLst>
                              <p:cond delay="14000"/>
                            </p:stCondLst>
                            <p:childTnLst>
                              <p:par>
                                <p:cTn id="59" presetID="11" presetClass="entr" presetSubtype="0" fill="hold" grpId="0" nodeType="afterEffect">
                                  <p:stCondLst>
                                    <p:cond delay="0"/>
                                  </p:stCondLst>
                                  <p:childTnLst>
                                    <p:set>
                                      <p:cBhvr>
                                        <p:cTn id="60" dur="1000">
                                          <p:stCondLst>
                                            <p:cond delay="0"/>
                                          </p:stCondLst>
                                        </p:cTn>
                                        <p:tgtEl>
                                          <p:spTgt spid="30"/>
                                        </p:tgtEl>
                                        <p:attrNameLst>
                                          <p:attrName>style.visibility</p:attrName>
                                        </p:attrNameLst>
                                      </p:cBhvr>
                                      <p:to>
                                        <p:strVal val="visible"/>
                                      </p:to>
                                    </p:set>
                                  </p:childTnLst>
                                </p:cTn>
                              </p:par>
                            </p:childTnLst>
                          </p:cTn>
                        </p:par>
                        <p:par>
                          <p:cTn id="61" fill="hold">
                            <p:stCondLst>
                              <p:cond delay="15000"/>
                            </p:stCondLst>
                            <p:childTnLst>
                              <p:par>
                                <p:cTn id="62" presetID="11" presetClass="entr" presetSubtype="0" fill="hold" grpId="0" nodeType="afterEffect">
                                  <p:stCondLst>
                                    <p:cond delay="0"/>
                                  </p:stCondLst>
                                  <p:childTnLst>
                                    <p:set>
                                      <p:cBhvr>
                                        <p:cTn id="63" dur="1000">
                                          <p:stCondLst>
                                            <p:cond delay="0"/>
                                          </p:stCondLst>
                                        </p:cTn>
                                        <p:tgtEl>
                                          <p:spTgt spid="31"/>
                                        </p:tgtEl>
                                        <p:attrNameLst>
                                          <p:attrName>style.visibility</p:attrName>
                                        </p:attrNameLst>
                                      </p:cBhvr>
                                      <p:to>
                                        <p:strVal val="visible"/>
                                      </p:to>
                                    </p:set>
                                  </p:childTnLst>
                                </p:cTn>
                              </p:par>
                            </p:childTnLst>
                          </p:cTn>
                        </p:par>
                        <p:par>
                          <p:cTn id="64" fill="hold">
                            <p:stCondLst>
                              <p:cond delay="16000"/>
                            </p:stCondLst>
                            <p:childTnLst>
                              <p:par>
                                <p:cTn id="65" presetID="11" presetClass="entr" presetSubtype="0" fill="hold" grpId="0" nodeType="afterEffect">
                                  <p:stCondLst>
                                    <p:cond delay="0"/>
                                  </p:stCondLst>
                                  <p:childTnLst>
                                    <p:set>
                                      <p:cBhvr>
                                        <p:cTn id="66" dur="1000">
                                          <p:stCondLst>
                                            <p:cond delay="0"/>
                                          </p:stCondLst>
                                        </p:cTn>
                                        <p:tgtEl>
                                          <p:spTgt spid="32"/>
                                        </p:tgtEl>
                                        <p:attrNameLst>
                                          <p:attrName>style.visibility</p:attrName>
                                        </p:attrNameLst>
                                      </p:cBhvr>
                                      <p:to>
                                        <p:strVal val="visible"/>
                                      </p:to>
                                    </p:set>
                                  </p:childTnLst>
                                </p:cTn>
                              </p:par>
                            </p:childTnLst>
                          </p:cTn>
                        </p:par>
                        <p:par>
                          <p:cTn id="67" fill="hold">
                            <p:stCondLst>
                              <p:cond delay="17000"/>
                            </p:stCondLst>
                            <p:childTnLst>
                              <p:par>
                                <p:cTn id="68" presetID="11" presetClass="entr" presetSubtype="0" fill="hold" grpId="0" nodeType="afterEffect">
                                  <p:stCondLst>
                                    <p:cond delay="0"/>
                                  </p:stCondLst>
                                  <p:childTnLst>
                                    <p:set>
                                      <p:cBhvr>
                                        <p:cTn id="69" dur="1000">
                                          <p:stCondLst>
                                            <p:cond delay="0"/>
                                          </p:stCondLst>
                                        </p:cTn>
                                        <p:tgtEl>
                                          <p:spTgt spid="33"/>
                                        </p:tgtEl>
                                        <p:attrNameLst>
                                          <p:attrName>style.visibility</p:attrName>
                                        </p:attrNameLst>
                                      </p:cBhvr>
                                      <p:to>
                                        <p:strVal val="visible"/>
                                      </p:to>
                                    </p:set>
                                  </p:childTnLst>
                                </p:cTn>
                              </p:par>
                            </p:childTnLst>
                          </p:cTn>
                        </p:par>
                        <p:par>
                          <p:cTn id="70" fill="hold">
                            <p:stCondLst>
                              <p:cond delay="18000"/>
                            </p:stCondLst>
                            <p:childTnLst>
                              <p:par>
                                <p:cTn id="71" presetID="11" presetClass="entr" presetSubtype="0" fill="hold" grpId="0" nodeType="afterEffect">
                                  <p:stCondLst>
                                    <p:cond delay="0"/>
                                  </p:stCondLst>
                                  <p:childTnLst>
                                    <p:set>
                                      <p:cBhvr>
                                        <p:cTn id="72" dur="1000">
                                          <p:stCondLst>
                                            <p:cond delay="0"/>
                                          </p:stCondLst>
                                        </p:cTn>
                                        <p:tgtEl>
                                          <p:spTgt spid="34"/>
                                        </p:tgtEl>
                                        <p:attrNameLst>
                                          <p:attrName>style.visibility</p:attrName>
                                        </p:attrNameLst>
                                      </p:cBhvr>
                                      <p:to>
                                        <p:strVal val="visible"/>
                                      </p:to>
                                    </p:set>
                                  </p:childTnLst>
                                </p:cTn>
                              </p:par>
                            </p:childTnLst>
                          </p:cTn>
                        </p:par>
                        <p:par>
                          <p:cTn id="73" fill="hold">
                            <p:stCondLst>
                              <p:cond delay="19000"/>
                            </p:stCondLst>
                            <p:childTnLst>
                              <p:par>
                                <p:cTn id="74" presetID="11" presetClass="entr" presetSubtype="0" fill="hold" grpId="0" nodeType="afterEffect">
                                  <p:stCondLst>
                                    <p:cond delay="0"/>
                                  </p:stCondLst>
                                  <p:childTnLst>
                                    <p:set>
                                      <p:cBhvr>
                                        <p:cTn id="75" dur="1000">
                                          <p:stCondLst>
                                            <p:cond delay="0"/>
                                          </p:stCondLst>
                                        </p:cTn>
                                        <p:tgtEl>
                                          <p:spTgt spid="35"/>
                                        </p:tgtEl>
                                        <p:attrNameLst>
                                          <p:attrName>style.visibility</p:attrName>
                                        </p:attrNameLst>
                                      </p:cBhvr>
                                      <p:to>
                                        <p:strVal val="visible"/>
                                      </p:to>
                                    </p:set>
                                  </p:childTnLst>
                                </p:cTn>
                              </p:par>
                            </p:childTnLst>
                          </p:cTn>
                        </p:par>
                        <p:par>
                          <p:cTn id="76" fill="hold">
                            <p:stCondLst>
                              <p:cond delay="20000"/>
                            </p:stCondLst>
                            <p:childTnLst>
                              <p:par>
                                <p:cTn id="77" presetID="11" presetClass="entr" presetSubtype="0" fill="hold" grpId="0" nodeType="afterEffect">
                                  <p:stCondLst>
                                    <p:cond delay="0"/>
                                  </p:stCondLst>
                                  <p:childTnLst>
                                    <p:set>
                                      <p:cBhvr>
                                        <p:cTn id="78" dur="1000">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himes.wav"/>
                                        </p:tgtEl>
                                      </p:cMediaNode>
                                    </p:audio>
                                  </p:sub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barn(inVertical)">
                                      <p:cBhvr>
                                        <p:cTn id="8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44" grpId="0"/>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home png">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6808" y="527228"/>
            <a:ext cx="783773" cy="7837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Kết quả hình ảnh cho virut corona"/>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9353" b="100000" l="0" r="95929">
                        <a14:foregroundMark x1="76081" y1="22122" x2="76081" y2="22122"/>
                        <a14:foregroundMark x1="86768" y1="37950" x2="86768" y2="37950"/>
                      </a14:backgroundRemoval>
                    </a14:imgEffect>
                  </a14:imgLayer>
                </a14:imgProps>
              </a:ext>
              <a:ext uri="{28A0092B-C50C-407E-A947-70E740481C1C}">
                <a14:useLocalDpi xmlns:a14="http://schemas.microsoft.com/office/drawing/2010/main" val="0"/>
              </a:ext>
            </a:extLst>
          </a:blip>
          <a:srcRect/>
          <a:stretch/>
        </p:blipFill>
        <p:spPr bwMode="auto">
          <a:xfrm>
            <a:off x="1576156" y="-124955"/>
            <a:ext cx="1282709" cy="18140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Kết quả hình ảnh cho virut corona"/>
          <p:cNvPicPr>
            <a:picLocks noChangeAspect="1" noChangeArrowheads="1"/>
          </p:cNvPicPr>
          <p:nvPr/>
        </p:nvPicPr>
        <p:blipFill rotWithShape="1">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911023" y="209728"/>
            <a:ext cx="635327" cy="613229"/>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20</a:t>
            </a:r>
          </a:p>
        </p:txBody>
      </p:sp>
      <p:sp>
        <p:nvSpPr>
          <p:cNvPr id="17" name="Rounded Rectangle 16"/>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19</a:t>
            </a:r>
          </a:p>
        </p:txBody>
      </p:sp>
      <p:sp>
        <p:nvSpPr>
          <p:cNvPr id="18" name="Rounded Rectangle 17"/>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18</a:t>
            </a:r>
          </a:p>
        </p:txBody>
      </p:sp>
      <p:sp>
        <p:nvSpPr>
          <p:cNvPr id="19" name="Rounded Rectangle 18"/>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17</a:t>
            </a:r>
          </a:p>
        </p:txBody>
      </p:sp>
      <p:sp>
        <p:nvSpPr>
          <p:cNvPr id="20" name="Rounded Rectangle 19"/>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16</a:t>
            </a:r>
          </a:p>
        </p:txBody>
      </p:sp>
      <p:sp>
        <p:nvSpPr>
          <p:cNvPr id="21" name="Rounded Rectangle 20"/>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15</a:t>
            </a:r>
          </a:p>
        </p:txBody>
      </p:sp>
      <p:sp>
        <p:nvSpPr>
          <p:cNvPr id="22" name="Rounded Rectangle 21"/>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14</a:t>
            </a:r>
          </a:p>
        </p:txBody>
      </p:sp>
      <p:sp>
        <p:nvSpPr>
          <p:cNvPr id="23" name="Rounded Rectangle 22"/>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13</a:t>
            </a:r>
          </a:p>
        </p:txBody>
      </p:sp>
      <p:sp>
        <p:nvSpPr>
          <p:cNvPr id="24" name="Rounded Rectangle 23"/>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12</a:t>
            </a:r>
          </a:p>
        </p:txBody>
      </p:sp>
      <p:sp>
        <p:nvSpPr>
          <p:cNvPr id="25" name="Rounded Rectangle 24"/>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11</a:t>
            </a:r>
          </a:p>
        </p:txBody>
      </p:sp>
      <p:sp>
        <p:nvSpPr>
          <p:cNvPr id="26" name="Rounded Rectangle 2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10</a:t>
            </a:r>
          </a:p>
        </p:txBody>
      </p:sp>
      <p:sp>
        <p:nvSpPr>
          <p:cNvPr id="27" name="Rounded Rectangle 26"/>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09</a:t>
            </a:r>
          </a:p>
        </p:txBody>
      </p:sp>
      <p:sp>
        <p:nvSpPr>
          <p:cNvPr id="28" name="Rounded Rectangle 27"/>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08</a:t>
            </a:r>
          </a:p>
        </p:txBody>
      </p:sp>
      <p:sp>
        <p:nvSpPr>
          <p:cNvPr id="29" name="Rounded Rectangle 28"/>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07</a:t>
            </a:r>
          </a:p>
        </p:txBody>
      </p:sp>
      <p:sp>
        <p:nvSpPr>
          <p:cNvPr id="30" name="Rounded Rectangle 29"/>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06</a:t>
            </a:r>
          </a:p>
        </p:txBody>
      </p:sp>
      <p:sp>
        <p:nvSpPr>
          <p:cNvPr id="31" name="Rounded Rectangle 30"/>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05</a:t>
            </a:r>
          </a:p>
        </p:txBody>
      </p:sp>
      <p:sp>
        <p:nvSpPr>
          <p:cNvPr id="32" name="Rounded Rectangle 31"/>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04</a:t>
            </a:r>
          </a:p>
        </p:txBody>
      </p:sp>
      <p:sp>
        <p:nvSpPr>
          <p:cNvPr id="33" name="Rounded Rectangle 32"/>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03</a:t>
            </a:r>
          </a:p>
        </p:txBody>
      </p:sp>
      <p:sp>
        <p:nvSpPr>
          <p:cNvPr id="34" name="Rounded Rectangle 33"/>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02</a:t>
            </a:r>
          </a:p>
        </p:txBody>
      </p:sp>
      <p:sp>
        <p:nvSpPr>
          <p:cNvPr id="35" name="Rounded Rectangle 34"/>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a:solidFill>
                  <a:srgbClr val="FFFFFF"/>
                </a:solidFill>
                <a:sym typeface="Arial"/>
              </a:rPr>
              <a:t>01</a:t>
            </a:r>
          </a:p>
        </p:txBody>
      </p:sp>
      <p:sp>
        <p:nvSpPr>
          <p:cNvPr id="36" name="Rounded Rectangle 35"/>
          <p:cNvSpPr/>
          <p:nvPr/>
        </p:nvSpPr>
        <p:spPr>
          <a:xfrm>
            <a:off x="2911021" y="1032573"/>
            <a:ext cx="1066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buClr>
                <a:srgbClr val="000000"/>
              </a:buClr>
              <a:buFont typeface="Arial"/>
              <a:buNone/>
            </a:pPr>
            <a:r>
              <a:rPr lang="en-US" sz="2800" kern="0" dirty="0">
                <a:solidFill>
                  <a:srgbClr val="FFFFFF"/>
                </a:solidFill>
                <a:sym typeface="Arial"/>
              </a:rPr>
              <a:t>00</a:t>
            </a:r>
          </a:p>
        </p:txBody>
      </p:sp>
      <p:sp>
        <p:nvSpPr>
          <p:cNvPr id="40" name="Title 1">
            <a:extLst>
              <a:ext uri="{FF2B5EF4-FFF2-40B4-BE49-F238E27FC236}">
                <a16:creationId xmlns:a16="http://schemas.microsoft.com/office/drawing/2014/main" xmlns="" id="{1C9CC3F3-2C0C-4EB2-AA8A-7B62891F003A}"/>
              </a:ext>
            </a:extLst>
          </p:cNvPr>
          <p:cNvSpPr txBox="1">
            <a:spLocks/>
          </p:cNvSpPr>
          <p:nvPr/>
        </p:nvSpPr>
        <p:spPr>
          <a:xfrm>
            <a:off x="513066" y="1839801"/>
            <a:ext cx="11458539" cy="956187"/>
          </a:xfrm>
          <a:prstGeom prst="rect">
            <a:avLst/>
          </a:prstGeom>
          <a:noFill/>
          <a:ln>
            <a:noFill/>
          </a:ln>
        </p:spPr>
        <p:txBody>
          <a:bodyPr spcFirstLastPara="1" wrap="square" lIns="121894" tIns="121894" rIns="121894" bIns="12189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1pPr>
            <a:lvl2pPr marR="0" lvl="1"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2pPr>
            <a:lvl3pPr marR="0" lvl="2"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3pPr>
            <a:lvl4pPr marR="0" lvl="3"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4pPr>
            <a:lvl5pPr marR="0" lvl="4"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5pPr>
            <a:lvl6pPr marR="0" lvl="5"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6pPr>
            <a:lvl7pPr marR="0" lvl="6"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7pPr>
            <a:lvl8pPr marR="0" lvl="7"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8pPr>
            <a:lvl9pPr marR="0" lvl="8" algn="l" rtl="0">
              <a:lnSpc>
                <a:spcPct val="100000"/>
              </a:lnSpc>
              <a:spcBef>
                <a:spcPts val="0"/>
              </a:spcBef>
              <a:spcAft>
                <a:spcPts val="0"/>
              </a:spcAft>
              <a:buClr>
                <a:schemeClr val="accent5"/>
              </a:buClr>
              <a:buSzPts val="2800"/>
              <a:buFont typeface="Mountains of Christmas"/>
              <a:buNone/>
              <a:defRPr sz="2800" b="1" i="0" u="none" strike="noStrike" cap="none">
                <a:solidFill>
                  <a:schemeClr val="accent5"/>
                </a:solidFill>
                <a:latin typeface="Mountains of Christmas"/>
                <a:ea typeface="Mountains of Christmas"/>
                <a:cs typeface="Mountains of Christmas"/>
                <a:sym typeface="Mountains of Christmas"/>
              </a:defRPr>
            </a:lvl9pPr>
          </a:lstStyle>
          <a:p>
            <a:pPr>
              <a:buClr>
                <a:srgbClr val="122F35"/>
              </a:buClr>
            </a:pPr>
            <a:r>
              <a:rPr lang="en-US" altLang="en-US" sz="3600" kern="0" dirty="0" err="1">
                <a:solidFill>
                  <a:srgbClr val="C00000"/>
                </a:solidFill>
                <a:latin typeface="Times New Roman" panose="02020603050405020304" pitchFamily="18" charset="0"/>
                <a:cs typeface="Times New Roman" panose="02020603050405020304" pitchFamily="18" charset="0"/>
              </a:rPr>
              <a:t>Câu</a:t>
            </a:r>
            <a:r>
              <a:rPr lang="en-US" altLang="en-US" sz="3600" kern="0" dirty="0">
                <a:solidFill>
                  <a:srgbClr val="C00000"/>
                </a:solidFill>
                <a:latin typeface="Times New Roman" panose="02020603050405020304" pitchFamily="18" charset="0"/>
                <a:cs typeface="Times New Roman" panose="02020603050405020304" pitchFamily="18" charset="0"/>
              </a:rPr>
              <a:t> </a:t>
            </a:r>
            <a:r>
              <a:rPr lang="vi-VN" altLang="en-US" sz="3600" kern="0" dirty="0">
                <a:solidFill>
                  <a:srgbClr val="C00000"/>
                </a:solidFill>
                <a:latin typeface="Times New Roman" panose="02020603050405020304" pitchFamily="18" charset="0"/>
                <a:cs typeface="Times New Roman" panose="02020603050405020304" pitchFamily="18" charset="0"/>
              </a:rPr>
              <a:t>4</a:t>
            </a:r>
            <a:r>
              <a:rPr lang="en-US" altLang="en-US" sz="3600" kern="0" dirty="0" smtClean="0">
                <a:solidFill>
                  <a:srgbClr val="C00000"/>
                </a:solidFill>
                <a:latin typeface="Times New Roman" panose="02020603050405020304" pitchFamily="18" charset="0"/>
                <a:cs typeface="Times New Roman" panose="02020603050405020304" pitchFamily="18" charset="0"/>
              </a:rPr>
              <a:t>:</a:t>
            </a:r>
            <a:r>
              <a:rPr lang="vi-VN"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Nước</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chiếm</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khoảng</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bao</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nhiêu</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phần</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trăm</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khối</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lượng</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cơ</a:t>
            </a:r>
            <a:r>
              <a:rPr lang="en-US" altLang="en-US" sz="3600" kern="0" dirty="0" smtClean="0">
                <a:solidFill>
                  <a:srgbClr val="C00000"/>
                </a:solidFill>
                <a:latin typeface="Times New Roman" panose="02020603050405020304" pitchFamily="18" charset="0"/>
                <a:cs typeface="Times New Roman" panose="02020603050405020304" pitchFamily="18" charset="0"/>
              </a:rPr>
              <a:t> </a:t>
            </a:r>
            <a:r>
              <a:rPr lang="en-US" altLang="en-US" sz="3600" kern="0" dirty="0" err="1" smtClean="0">
                <a:solidFill>
                  <a:srgbClr val="C00000"/>
                </a:solidFill>
                <a:latin typeface="Times New Roman" panose="02020603050405020304" pitchFamily="18" charset="0"/>
                <a:cs typeface="Times New Roman" panose="02020603050405020304" pitchFamily="18" charset="0"/>
              </a:rPr>
              <a:t>thể</a:t>
            </a:r>
            <a:r>
              <a:rPr lang="en-US" altLang="en-US" sz="3600" kern="0" dirty="0" smtClean="0">
                <a:solidFill>
                  <a:srgbClr val="C00000"/>
                </a:solidFill>
                <a:latin typeface="Times New Roman" panose="02020603050405020304" pitchFamily="18" charset="0"/>
                <a:cs typeface="Times New Roman" panose="02020603050405020304" pitchFamily="18" charset="0"/>
              </a:rPr>
              <a:t>?</a:t>
            </a:r>
            <a:endParaRPr lang="en-US" altLang="en-US" sz="3600" kern="0" dirty="0">
              <a:solidFill>
                <a:srgbClr val="C00000"/>
              </a:solidFill>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xmlns="" id="{47AC8383-37C3-4E96-A9FA-5D8438E33BA2}"/>
              </a:ext>
            </a:extLst>
          </p:cNvPr>
          <p:cNvSpPr>
            <a:spLocks noChangeArrowheads="1"/>
          </p:cNvSpPr>
          <p:nvPr/>
        </p:nvSpPr>
        <p:spPr bwMode="auto">
          <a:xfrm>
            <a:off x="4118772" y="3069816"/>
            <a:ext cx="7852833" cy="307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4" tIns="60957" rIns="121914" bIns="6095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742950" indent="-742950">
              <a:lnSpc>
                <a:spcPct val="150000"/>
              </a:lnSpc>
              <a:spcBef>
                <a:spcPct val="0"/>
              </a:spcBef>
              <a:buClr>
                <a:srgbClr val="000000"/>
              </a:buClr>
              <a:buAutoNum type="alphaUcPeriod"/>
            </a:pP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50%.    </a:t>
            </a:r>
            <a:endParaRPr lang="vi-VN" altLang="en-US" b="1" kern="0" dirty="0">
              <a:solidFill>
                <a:srgbClr val="0F1416"/>
              </a:solidFill>
              <a:latin typeface="Times New Roman" panose="02020603050405020304" pitchFamily="18" charset="0"/>
              <a:cs typeface="Times New Roman" panose="02020603050405020304" pitchFamily="18" charset="0"/>
              <a:sym typeface="Arial"/>
            </a:endParaRPr>
          </a:p>
          <a:p>
            <a:pPr marL="742950" indent="-742950">
              <a:lnSpc>
                <a:spcPct val="150000"/>
              </a:lnSpc>
              <a:spcBef>
                <a:spcPct val="0"/>
              </a:spcBef>
              <a:buClr>
                <a:srgbClr val="000000"/>
              </a:buClr>
              <a:buAutoNum type="alphaUcPeriod"/>
            </a:pP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70%</a:t>
            </a:r>
            <a:r>
              <a:rPr lang="vi-VN" altLang="en-US" b="1" kern="0" dirty="0" smtClean="0">
                <a:solidFill>
                  <a:srgbClr val="0F1416"/>
                </a:solidFill>
                <a:latin typeface="Times New Roman" panose="02020603050405020304" pitchFamily="18" charset="0"/>
                <a:cs typeface="Times New Roman" panose="02020603050405020304" pitchFamily="18" charset="0"/>
                <a:sym typeface="Arial"/>
              </a:rPr>
              <a:t>.</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endParaRPr lang="vi-VN" altLang="en-US" b="1" kern="0" dirty="0">
              <a:solidFill>
                <a:srgbClr val="0F1416"/>
              </a:solidFill>
              <a:latin typeface="Times New Roman" panose="02020603050405020304" pitchFamily="18" charset="0"/>
              <a:cs typeface="Times New Roman" panose="02020603050405020304" pitchFamily="18" charset="0"/>
              <a:sym typeface="Arial"/>
            </a:endParaRPr>
          </a:p>
          <a:p>
            <a:pPr marL="742950" indent="-742950">
              <a:lnSpc>
                <a:spcPct val="150000"/>
              </a:lnSpc>
              <a:spcBef>
                <a:spcPct val="0"/>
              </a:spcBef>
              <a:buClr>
                <a:srgbClr val="000000"/>
              </a:buClr>
              <a:buAutoNum type="alphaUcPeriod"/>
            </a:pP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80%</a:t>
            </a:r>
            <a:r>
              <a:rPr lang="vi-VN" altLang="en-US" b="1" kern="0" dirty="0" smtClean="0">
                <a:solidFill>
                  <a:srgbClr val="0F1416"/>
                </a:solidFill>
                <a:latin typeface="Times New Roman" panose="02020603050405020304" pitchFamily="18" charset="0"/>
                <a:cs typeface="Times New Roman" panose="02020603050405020304" pitchFamily="18" charset="0"/>
                <a:sym typeface="Arial"/>
              </a:rPr>
              <a:t>.</a:t>
            </a:r>
            <a:endParaRPr lang="vi-VN" altLang="en-US" b="1" kern="0" dirty="0">
              <a:solidFill>
                <a:srgbClr val="0F1416"/>
              </a:solidFill>
              <a:latin typeface="Times New Roman" panose="02020603050405020304" pitchFamily="18" charset="0"/>
              <a:cs typeface="Times New Roman" panose="02020603050405020304" pitchFamily="18" charset="0"/>
              <a:sym typeface="Arial"/>
            </a:endParaRPr>
          </a:p>
          <a:p>
            <a:pPr marL="742950" indent="-742950">
              <a:lnSpc>
                <a:spcPct val="150000"/>
              </a:lnSpc>
              <a:spcBef>
                <a:spcPct val="0"/>
              </a:spcBef>
              <a:buClr>
                <a:srgbClr val="000000"/>
              </a:buClr>
              <a:buAutoNum type="alphaUcPeriod"/>
            </a:pP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90%</a:t>
            </a:r>
            <a:r>
              <a:rPr lang="vi-VN" altLang="en-US" b="1" kern="0" dirty="0" smtClean="0">
                <a:solidFill>
                  <a:srgbClr val="0F1416"/>
                </a:solidFill>
                <a:latin typeface="Times New Roman" panose="02020603050405020304" pitchFamily="18" charset="0"/>
                <a:cs typeface="Times New Roman" panose="02020603050405020304" pitchFamily="18" charset="0"/>
                <a:sym typeface="Arial"/>
              </a:rPr>
              <a:t>.</a:t>
            </a:r>
            <a:r>
              <a:rPr lang="en-US" altLang="en-US" b="1" kern="0" dirty="0" smtClean="0">
                <a:solidFill>
                  <a:srgbClr val="0F1416"/>
                </a:solidFill>
                <a:latin typeface="Times New Roman" panose="02020603050405020304" pitchFamily="18" charset="0"/>
                <a:cs typeface="Times New Roman" panose="02020603050405020304" pitchFamily="18" charset="0"/>
                <a:sym typeface="Arial"/>
              </a:rPr>
              <a:t>           </a:t>
            </a:r>
            <a:endParaRPr lang="en-US" altLang="en-US" b="1" kern="0" dirty="0">
              <a:solidFill>
                <a:srgbClr val="0F1416"/>
              </a:solidFill>
              <a:latin typeface="Times New Roman" panose="02020603050405020304" pitchFamily="18" charset="0"/>
              <a:cs typeface="Times New Roman" panose="02020603050405020304" pitchFamily="18" charset="0"/>
              <a:sym typeface="Arial"/>
            </a:endParaRPr>
          </a:p>
        </p:txBody>
      </p:sp>
      <p:sp>
        <p:nvSpPr>
          <p:cNvPr id="57" name="Oval 56">
            <a:extLst>
              <a:ext uri="{FF2B5EF4-FFF2-40B4-BE49-F238E27FC236}">
                <a16:creationId xmlns:a16="http://schemas.microsoft.com/office/drawing/2014/main" xmlns="" id="{19C4C00E-AFB4-4C88-AD96-B0930776276E}"/>
              </a:ext>
            </a:extLst>
          </p:cNvPr>
          <p:cNvSpPr/>
          <p:nvPr/>
        </p:nvSpPr>
        <p:spPr>
          <a:xfrm>
            <a:off x="4118772" y="3924886"/>
            <a:ext cx="650176" cy="59084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anchor="ctr"/>
          <a:lstStyle/>
          <a:p>
            <a:pPr algn="ctr">
              <a:buClr>
                <a:srgbClr val="000000"/>
              </a:buClr>
              <a:buFont typeface="Arial"/>
              <a:buNone/>
              <a:defRPr/>
            </a:pPr>
            <a:r>
              <a:rPr lang="en-US" sz="3600" b="1" kern="0" dirty="0">
                <a:solidFill>
                  <a:srgbClr val="0F1416"/>
                </a:solidFill>
                <a:latin typeface="Times New Roman" panose="02020603050405020304" pitchFamily="18" charset="0"/>
                <a:cs typeface="Times New Roman" panose="02020603050405020304" pitchFamily="18" charset="0"/>
                <a:sym typeface="Arial"/>
              </a:rPr>
              <a:t>B</a:t>
            </a:r>
          </a:p>
        </p:txBody>
      </p:sp>
    </p:spTree>
    <p:extLst>
      <p:ext uri="{BB962C8B-B14F-4D97-AF65-F5344CB8AC3E}">
        <p14:creationId xmlns:p14="http://schemas.microsoft.com/office/powerpoint/2010/main" val="118544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8" presetClass="emph" presetSubtype="0" fill="hold" nodeType="withEffect">
                                  <p:stCondLst>
                                    <p:cond delay="0"/>
                                  </p:stCondLst>
                                  <p:childTnLst>
                                    <p:animRot by="21600000">
                                      <p:cBhvr>
                                        <p:cTn id="9" dur="5000" fill="hold"/>
                                        <p:tgtEl>
                                          <p:spTgt spid="15"/>
                                        </p:tgtEl>
                                        <p:attrNameLst>
                                          <p:attrName>r</p:attrName>
                                        </p:attrNameLst>
                                      </p:cBhvr>
                                    </p:animRot>
                                  </p:childTnLst>
                                </p:cTn>
                              </p:par>
                              <p:par>
                                <p:cTn id="10" presetID="42" presetClass="entr" presetSubtype="0"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1" presetClass="entr" presetSubtype="0" fill="hold" grpId="0" nodeType="clickEffect">
                                  <p:stCondLst>
                                    <p:cond delay="0"/>
                                  </p:stCondLst>
                                  <p:childTnLst>
                                    <p:set>
                                      <p:cBhvr>
                                        <p:cTn id="18" dur="1000">
                                          <p:stCondLst>
                                            <p:cond delay="0"/>
                                          </p:stCondLst>
                                        </p:cTn>
                                        <p:tgtEl>
                                          <p:spTgt spid="16"/>
                                        </p:tgtEl>
                                        <p:attrNameLst>
                                          <p:attrName>style.visibility</p:attrName>
                                        </p:attrNameLst>
                                      </p:cBhvr>
                                      <p:to>
                                        <p:strVal val="visible"/>
                                      </p:to>
                                    </p:set>
                                  </p:childTnLst>
                                </p:cTn>
                              </p:par>
                            </p:childTnLst>
                          </p:cTn>
                        </p:par>
                        <p:par>
                          <p:cTn id="19" fill="hold">
                            <p:stCondLst>
                              <p:cond delay="1000"/>
                            </p:stCondLst>
                            <p:childTnLst>
                              <p:par>
                                <p:cTn id="20" presetID="11" presetClass="entr" presetSubtype="0" fill="hold" grpId="0" nodeType="afterEffect">
                                  <p:stCondLst>
                                    <p:cond delay="0"/>
                                  </p:stCondLst>
                                  <p:childTnLst>
                                    <p:set>
                                      <p:cBhvr>
                                        <p:cTn id="21" dur="1000">
                                          <p:stCondLst>
                                            <p:cond delay="0"/>
                                          </p:stCondLst>
                                        </p:cTn>
                                        <p:tgtEl>
                                          <p:spTgt spid="17"/>
                                        </p:tgtEl>
                                        <p:attrNameLst>
                                          <p:attrName>style.visibility</p:attrName>
                                        </p:attrNameLst>
                                      </p:cBhvr>
                                      <p:to>
                                        <p:strVal val="visible"/>
                                      </p:to>
                                    </p:set>
                                  </p:childTnLst>
                                </p:cTn>
                              </p:par>
                            </p:childTnLst>
                          </p:cTn>
                        </p:par>
                        <p:par>
                          <p:cTn id="22" fill="hold">
                            <p:stCondLst>
                              <p:cond delay="2000"/>
                            </p:stCondLst>
                            <p:childTnLst>
                              <p:par>
                                <p:cTn id="23" presetID="11" presetClass="entr" presetSubtype="0" fill="hold" grpId="0" nodeType="afterEffect">
                                  <p:stCondLst>
                                    <p:cond delay="0"/>
                                  </p:stCondLst>
                                  <p:childTnLst>
                                    <p:set>
                                      <p:cBhvr>
                                        <p:cTn id="24" dur="1000">
                                          <p:stCondLst>
                                            <p:cond delay="0"/>
                                          </p:stCondLst>
                                        </p:cTn>
                                        <p:tgtEl>
                                          <p:spTgt spid="18"/>
                                        </p:tgtEl>
                                        <p:attrNameLst>
                                          <p:attrName>style.visibility</p:attrName>
                                        </p:attrNameLst>
                                      </p:cBhvr>
                                      <p:to>
                                        <p:strVal val="visible"/>
                                      </p:to>
                                    </p:set>
                                  </p:childTnLst>
                                </p:cTn>
                              </p:par>
                            </p:childTnLst>
                          </p:cTn>
                        </p:par>
                        <p:par>
                          <p:cTn id="25" fill="hold">
                            <p:stCondLst>
                              <p:cond delay="3000"/>
                            </p:stCondLst>
                            <p:childTnLst>
                              <p:par>
                                <p:cTn id="26" presetID="11" presetClass="entr" presetSubtype="0" fill="hold" grpId="0" nodeType="afterEffect">
                                  <p:stCondLst>
                                    <p:cond delay="0"/>
                                  </p:stCondLst>
                                  <p:childTnLst>
                                    <p:set>
                                      <p:cBhvr>
                                        <p:cTn id="27" dur="1000">
                                          <p:stCondLst>
                                            <p:cond delay="0"/>
                                          </p:stCondLst>
                                        </p:cTn>
                                        <p:tgtEl>
                                          <p:spTgt spid="19"/>
                                        </p:tgtEl>
                                        <p:attrNameLst>
                                          <p:attrName>style.visibility</p:attrName>
                                        </p:attrNameLst>
                                      </p:cBhvr>
                                      <p:to>
                                        <p:strVal val="visible"/>
                                      </p:to>
                                    </p:set>
                                  </p:childTnLst>
                                </p:cTn>
                              </p:par>
                            </p:childTnLst>
                          </p:cTn>
                        </p:par>
                        <p:par>
                          <p:cTn id="28" fill="hold">
                            <p:stCondLst>
                              <p:cond delay="4000"/>
                            </p:stCondLst>
                            <p:childTnLst>
                              <p:par>
                                <p:cTn id="29" presetID="11" presetClass="entr" presetSubtype="0" fill="hold" grpId="0" nodeType="afterEffect">
                                  <p:stCondLst>
                                    <p:cond delay="0"/>
                                  </p:stCondLst>
                                  <p:childTnLst>
                                    <p:set>
                                      <p:cBhvr>
                                        <p:cTn id="30" dur="1000">
                                          <p:stCondLst>
                                            <p:cond delay="0"/>
                                          </p:stCondLst>
                                        </p:cTn>
                                        <p:tgtEl>
                                          <p:spTgt spid="20"/>
                                        </p:tgtEl>
                                        <p:attrNameLst>
                                          <p:attrName>style.visibility</p:attrName>
                                        </p:attrNameLst>
                                      </p:cBhvr>
                                      <p:to>
                                        <p:strVal val="visible"/>
                                      </p:to>
                                    </p:set>
                                  </p:childTnLst>
                                </p:cTn>
                              </p:par>
                            </p:childTnLst>
                          </p:cTn>
                        </p:par>
                        <p:par>
                          <p:cTn id="31" fill="hold">
                            <p:stCondLst>
                              <p:cond delay="5000"/>
                            </p:stCondLst>
                            <p:childTnLst>
                              <p:par>
                                <p:cTn id="32" presetID="11" presetClass="entr" presetSubtype="0" fill="hold" grpId="0" nodeType="afterEffect">
                                  <p:stCondLst>
                                    <p:cond delay="0"/>
                                  </p:stCondLst>
                                  <p:childTnLst>
                                    <p:set>
                                      <p:cBhvr>
                                        <p:cTn id="33" dur="1000">
                                          <p:stCondLst>
                                            <p:cond delay="0"/>
                                          </p:stCondLst>
                                        </p:cTn>
                                        <p:tgtEl>
                                          <p:spTgt spid="21"/>
                                        </p:tgtEl>
                                        <p:attrNameLst>
                                          <p:attrName>style.visibility</p:attrName>
                                        </p:attrNameLst>
                                      </p:cBhvr>
                                      <p:to>
                                        <p:strVal val="visible"/>
                                      </p:to>
                                    </p:set>
                                  </p:childTnLst>
                                </p:cTn>
                              </p:par>
                            </p:childTnLst>
                          </p:cTn>
                        </p:par>
                        <p:par>
                          <p:cTn id="34" fill="hold">
                            <p:stCondLst>
                              <p:cond delay="6000"/>
                            </p:stCondLst>
                            <p:childTnLst>
                              <p:par>
                                <p:cTn id="35" presetID="11" presetClass="entr" presetSubtype="0" fill="hold" grpId="0" nodeType="afterEffect">
                                  <p:stCondLst>
                                    <p:cond delay="0"/>
                                  </p:stCondLst>
                                  <p:childTnLst>
                                    <p:set>
                                      <p:cBhvr>
                                        <p:cTn id="36" dur="1000">
                                          <p:stCondLst>
                                            <p:cond delay="0"/>
                                          </p:stCondLst>
                                        </p:cTn>
                                        <p:tgtEl>
                                          <p:spTgt spid="22"/>
                                        </p:tgtEl>
                                        <p:attrNameLst>
                                          <p:attrName>style.visibility</p:attrName>
                                        </p:attrNameLst>
                                      </p:cBhvr>
                                      <p:to>
                                        <p:strVal val="visible"/>
                                      </p:to>
                                    </p:set>
                                  </p:childTnLst>
                                </p:cTn>
                              </p:par>
                            </p:childTnLst>
                          </p:cTn>
                        </p:par>
                        <p:par>
                          <p:cTn id="37" fill="hold">
                            <p:stCondLst>
                              <p:cond delay="7000"/>
                            </p:stCondLst>
                            <p:childTnLst>
                              <p:par>
                                <p:cTn id="38" presetID="11" presetClass="entr" presetSubtype="0" fill="hold" grpId="0" nodeType="afterEffect">
                                  <p:stCondLst>
                                    <p:cond delay="0"/>
                                  </p:stCondLst>
                                  <p:childTnLst>
                                    <p:set>
                                      <p:cBhvr>
                                        <p:cTn id="39" dur="1000">
                                          <p:stCondLst>
                                            <p:cond delay="0"/>
                                          </p:stCondLst>
                                        </p:cTn>
                                        <p:tgtEl>
                                          <p:spTgt spid="23"/>
                                        </p:tgtEl>
                                        <p:attrNameLst>
                                          <p:attrName>style.visibility</p:attrName>
                                        </p:attrNameLst>
                                      </p:cBhvr>
                                      <p:to>
                                        <p:strVal val="visible"/>
                                      </p:to>
                                    </p:set>
                                  </p:childTnLst>
                                </p:cTn>
                              </p:par>
                            </p:childTnLst>
                          </p:cTn>
                        </p:par>
                        <p:par>
                          <p:cTn id="40" fill="hold">
                            <p:stCondLst>
                              <p:cond delay="8000"/>
                            </p:stCondLst>
                            <p:childTnLst>
                              <p:par>
                                <p:cTn id="41" presetID="11" presetClass="entr" presetSubtype="0" fill="hold" grpId="0" nodeType="afterEffect">
                                  <p:stCondLst>
                                    <p:cond delay="0"/>
                                  </p:stCondLst>
                                  <p:childTnLst>
                                    <p:set>
                                      <p:cBhvr>
                                        <p:cTn id="42" dur="1000">
                                          <p:stCondLst>
                                            <p:cond delay="0"/>
                                          </p:stCondLst>
                                        </p:cTn>
                                        <p:tgtEl>
                                          <p:spTgt spid="24"/>
                                        </p:tgtEl>
                                        <p:attrNameLst>
                                          <p:attrName>style.visibility</p:attrName>
                                        </p:attrNameLst>
                                      </p:cBhvr>
                                      <p:to>
                                        <p:strVal val="visible"/>
                                      </p:to>
                                    </p:set>
                                  </p:childTnLst>
                                </p:cTn>
                              </p:par>
                            </p:childTnLst>
                          </p:cTn>
                        </p:par>
                        <p:par>
                          <p:cTn id="43" fill="hold">
                            <p:stCondLst>
                              <p:cond delay="9000"/>
                            </p:stCondLst>
                            <p:childTnLst>
                              <p:par>
                                <p:cTn id="44" presetID="11" presetClass="entr" presetSubtype="0" fill="hold" grpId="0" nodeType="afterEffect">
                                  <p:stCondLst>
                                    <p:cond delay="0"/>
                                  </p:stCondLst>
                                  <p:childTnLst>
                                    <p:set>
                                      <p:cBhvr>
                                        <p:cTn id="45" dur="1000">
                                          <p:stCondLst>
                                            <p:cond delay="0"/>
                                          </p:stCondLst>
                                        </p:cTn>
                                        <p:tgtEl>
                                          <p:spTgt spid="25"/>
                                        </p:tgtEl>
                                        <p:attrNameLst>
                                          <p:attrName>style.visibility</p:attrName>
                                        </p:attrNameLst>
                                      </p:cBhvr>
                                      <p:to>
                                        <p:strVal val="visible"/>
                                      </p:to>
                                    </p:set>
                                  </p:childTnLst>
                                </p:cTn>
                              </p:par>
                            </p:childTnLst>
                          </p:cTn>
                        </p:par>
                        <p:par>
                          <p:cTn id="46" fill="hold">
                            <p:stCondLst>
                              <p:cond delay="10000"/>
                            </p:stCondLst>
                            <p:childTnLst>
                              <p:par>
                                <p:cTn id="47" presetID="11" presetClass="entr" presetSubtype="0" fill="hold" grpId="0" nodeType="afterEffect">
                                  <p:stCondLst>
                                    <p:cond delay="0"/>
                                  </p:stCondLst>
                                  <p:childTnLst>
                                    <p:set>
                                      <p:cBhvr>
                                        <p:cTn id="48" dur="1000">
                                          <p:stCondLst>
                                            <p:cond delay="0"/>
                                          </p:stCondLst>
                                        </p:cTn>
                                        <p:tgtEl>
                                          <p:spTgt spid="26"/>
                                        </p:tgtEl>
                                        <p:attrNameLst>
                                          <p:attrName>style.visibility</p:attrName>
                                        </p:attrNameLst>
                                      </p:cBhvr>
                                      <p:to>
                                        <p:strVal val="visible"/>
                                      </p:to>
                                    </p:set>
                                  </p:childTnLst>
                                </p:cTn>
                              </p:par>
                            </p:childTnLst>
                          </p:cTn>
                        </p:par>
                        <p:par>
                          <p:cTn id="49" fill="hold">
                            <p:stCondLst>
                              <p:cond delay="11000"/>
                            </p:stCondLst>
                            <p:childTnLst>
                              <p:par>
                                <p:cTn id="50" presetID="11" presetClass="entr" presetSubtype="0" fill="hold" grpId="0" nodeType="afterEffect">
                                  <p:stCondLst>
                                    <p:cond delay="0"/>
                                  </p:stCondLst>
                                  <p:childTnLst>
                                    <p:set>
                                      <p:cBhvr>
                                        <p:cTn id="51" dur="1000">
                                          <p:stCondLst>
                                            <p:cond delay="0"/>
                                          </p:stCondLst>
                                        </p:cTn>
                                        <p:tgtEl>
                                          <p:spTgt spid="27"/>
                                        </p:tgtEl>
                                        <p:attrNameLst>
                                          <p:attrName>style.visibility</p:attrName>
                                        </p:attrNameLst>
                                      </p:cBhvr>
                                      <p:to>
                                        <p:strVal val="visible"/>
                                      </p:to>
                                    </p:set>
                                  </p:childTnLst>
                                </p:cTn>
                              </p:par>
                            </p:childTnLst>
                          </p:cTn>
                        </p:par>
                        <p:par>
                          <p:cTn id="52" fill="hold">
                            <p:stCondLst>
                              <p:cond delay="12000"/>
                            </p:stCondLst>
                            <p:childTnLst>
                              <p:par>
                                <p:cTn id="53" presetID="11" presetClass="entr" presetSubtype="0" fill="hold" grpId="0" nodeType="afterEffect">
                                  <p:stCondLst>
                                    <p:cond delay="0"/>
                                  </p:stCondLst>
                                  <p:childTnLst>
                                    <p:set>
                                      <p:cBhvr>
                                        <p:cTn id="54" dur="1000">
                                          <p:stCondLst>
                                            <p:cond delay="0"/>
                                          </p:stCondLst>
                                        </p:cTn>
                                        <p:tgtEl>
                                          <p:spTgt spid="28"/>
                                        </p:tgtEl>
                                        <p:attrNameLst>
                                          <p:attrName>style.visibility</p:attrName>
                                        </p:attrNameLst>
                                      </p:cBhvr>
                                      <p:to>
                                        <p:strVal val="visible"/>
                                      </p:to>
                                    </p:set>
                                  </p:childTnLst>
                                </p:cTn>
                              </p:par>
                            </p:childTnLst>
                          </p:cTn>
                        </p:par>
                        <p:par>
                          <p:cTn id="55" fill="hold">
                            <p:stCondLst>
                              <p:cond delay="13000"/>
                            </p:stCondLst>
                            <p:childTnLst>
                              <p:par>
                                <p:cTn id="56" presetID="11" presetClass="entr" presetSubtype="0" fill="hold" grpId="0" nodeType="afterEffect">
                                  <p:stCondLst>
                                    <p:cond delay="0"/>
                                  </p:stCondLst>
                                  <p:childTnLst>
                                    <p:set>
                                      <p:cBhvr>
                                        <p:cTn id="57" dur="1000">
                                          <p:stCondLst>
                                            <p:cond delay="0"/>
                                          </p:stCondLst>
                                        </p:cTn>
                                        <p:tgtEl>
                                          <p:spTgt spid="29"/>
                                        </p:tgtEl>
                                        <p:attrNameLst>
                                          <p:attrName>style.visibility</p:attrName>
                                        </p:attrNameLst>
                                      </p:cBhvr>
                                      <p:to>
                                        <p:strVal val="visible"/>
                                      </p:to>
                                    </p:set>
                                  </p:childTnLst>
                                </p:cTn>
                              </p:par>
                            </p:childTnLst>
                          </p:cTn>
                        </p:par>
                        <p:par>
                          <p:cTn id="58" fill="hold">
                            <p:stCondLst>
                              <p:cond delay="14000"/>
                            </p:stCondLst>
                            <p:childTnLst>
                              <p:par>
                                <p:cTn id="59" presetID="11" presetClass="entr" presetSubtype="0" fill="hold" grpId="0" nodeType="afterEffect">
                                  <p:stCondLst>
                                    <p:cond delay="0"/>
                                  </p:stCondLst>
                                  <p:childTnLst>
                                    <p:set>
                                      <p:cBhvr>
                                        <p:cTn id="60" dur="1000">
                                          <p:stCondLst>
                                            <p:cond delay="0"/>
                                          </p:stCondLst>
                                        </p:cTn>
                                        <p:tgtEl>
                                          <p:spTgt spid="30"/>
                                        </p:tgtEl>
                                        <p:attrNameLst>
                                          <p:attrName>style.visibility</p:attrName>
                                        </p:attrNameLst>
                                      </p:cBhvr>
                                      <p:to>
                                        <p:strVal val="visible"/>
                                      </p:to>
                                    </p:set>
                                  </p:childTnLst>
                                </p:cTn>
                              </p:par>
                            </p:childTnLst>
                          </p:cTn>
                        </p:par>
                        <p:par>
                          <p:cTn id="61" fill="hold">
                            <p:stCondLst>
                              <p:cond delay="15000"/>
                            </p:stCondLst>
                            <p:childTnLst>
                              <p:par>
                                <p:cTn id="62" presetID="11" presetClass="entr" presetSubtype="0" fill="hold" grpId="0" nodeType="afterEffect">
                                  <p:stCondLst>
                                    <p:cond delay="0"/>
                                  </p:stCondLst>
                                  <p:childTnLst>
                                    <p:set>
                                      <p:cBhvr>
                                        <p:cTn id="63" dur="1000">
                                          <p:stCondLst>
                                            <p:cond delay="0"/>
                                          </p:stCondLst>
                                        </p:cTn>
                                        <p:tgtEl>
                                          <p:spTgt spid="31"/>
                                        </p:tgtEl>
                                        <p:attrNameLst>
                                          <p:attrName>style.visibility</p:attrName>
                                        </p:attrNameLst>
                                      </p:cBhvr>
                                      <p:to>
                                        <p:strVal val="visible"/>
                                      </p:to>
                                    </p:set>
                                  </p:childTnLst>
                                </p:cTn>
                              </p:par>
                            </p:childTnLst>
                          </p:cTn>
                        </p:par>
                        <p:par>
                          <p:cTn id="64" fill="hold">
                            <p:stCondLst>
                              <p:cond delay="16000"/>
                            </p:stCondLst>
                            <p:childTnLst>
                              <p:par>
                                <p:cTn id="65" presetID="11" presetClass="entr" presetSubtype="0" fill="hold" grpId="0" nodeType="afterEffect">
                                  <p:stCondLst>
                                    <p:cond delay="0"/>
                                  </p:stCondLst>
                                  <p:childTnLst>
                                    <p:set>
                                      <p:cBhvr>
                                        <p:cTn id="66" dur="1000">
                                          <p:stCondLst>
                                            <p:cond delay="0"/>
                                          </p:stCondLst>
                                        </p:cTn>
                                        <p:tgtEl>
                                          <p:spTgt spid="32"/>
                                        </p:tgtEl>
                                        <p:attrNameLst>
                                          <p:attrName>style.visibility</p:attrName>
                                        </p:attrNameLst>
                                      </p:cBhvr>
                                      <p:to>
                                        <p:strVal val="visible"/>
                                      </p:to>
                                    </p:set>
                                  </p:childTnLst>
                                </p:cTn>
                              </p:par>
                            </p:childTnLst>
                          </p:cTn>
                        </p:par>
                        <p:par>
                          <p:cTn id="67" fill="hold">
                            <p:stCondLst>
                              <p:cond delay="17000"/>
                            </p:stCondLst>
                            <p:childTnLst>
                              <p:par>
                                <p:cTn id="68" presetID="11" presetClass="entr" presetSubtype="0" fill="hold" grpId="0" nodeType="afterEffect">
                                  <p:stCondLst>
                                    <p:cond delay="0"/>
                                  </p:stCondLst>
                                  <p:childTnLst>
                                    <p:set>
                                      <p:cBhvr>
                                        <p:cTn id="69" dur="1000">
                                          <p:stCondLst>
                                            <p:cond delay="0"/>
                                          </p:stCondLst>
                                        </p:cTn>
                                        <p:tgtEl>
                                          <p:spTgt spid="33"/>
                                        </p:tgtEl>
                                        <p:attrNameLst>
                                          <p:attrName>style.visibility</p:attrName>
                                        </p:attrNameLst>
                                      </p:cBhvr>
                                      <p:to>
                                        <p:strVal val="visible"/>
                                      </p:to>
                                    </p:set>
                                  </p:childTnLst>
                                </p:cTn>
                              </p:par>
                            </p:childTnLst>
                          </p:cTn>
                        </p:par>
                        <p:par>
                          <p:cTn id="70" fill="hold">
                            <p:stCondLst>
                              <p:cond delay="18000"/>
                            </p:stCondLst>
                            <p:childTnLst>
                              <p:par>
                                <p:cTn id="71" presetID="11" presetClass="entr" presetSubtype="0" fill="hold" grpId="0" nodeType="afterEffect">
                                  <p:stCondLst>
                                    <p:cond delay="0"/>
                                  </p:stCondLst>
                                  <p:childTnLst>
                                    <p:set>
                                      <p:cBhvr>
                                        <p:cTn id="72" dur="1000">
                                          <p:stCondLst>
                                            <p:cond delay="0"/>
                                          </p:stCondLst>
                                        </p:cTn>
                                        <p:tgtEl>
                                          <p:spTgt spid="34"/>
                                        </p:tgtEl>
                                        <p:attrNameLst>
                                          <p:attrName>style.visibility</p:attrName>
                                        </p:attrNameLst>
                                      </p:cBhvr>
                                      <p:to>
                                        <p:strVal val="visible"/>
                                      </p:to>
                                    </p:set>
                                  </p:childTnLst>
                                </p:cTn>
                              </p:par>
                            </p:childTnLst>
                          </p:cTn>
                        </p:par>
                        <p:par>
                          <p:cTn id="73" fill="hold">
                            <p:stCondLst>
                              <p:cond delay="19000"/>
                            </p:stCondLst>
                            <p:childTnLst>
                              <p:par>
                                <p:cTn id="74" presetID="11" presetClass="entr" presetSubtype="0" fill="hold" grpId="0" nodeType="afterEffect">
                                  <p:stCondLst>
                                    <p:cond delay="0"/>
                                  </p:stCondLst>
                                  <p:childTnLst>
                                    <p:set>
                                      <p:cBhvr>
                                        <p:cTn id="75" dur="1000">
                                          <p:stCondLst>
                                            <p:cond delay="0"/>
                                          </p:stCondLst>
                                        </p:cTn>
                                        <p:tgtEl>
                                          <p:spTgt spid="35"/>
                                        </p:tgtEl>
                                        <p:attrNameLst>
                                          <p:attrName>style.visibility</p:attrName>
                                        </p:attrNameLst>
                                      </p:cBhvr>
                                      <p:to>
                                        <p:strVal val="visible"/>
                                      </p:to>
                                    </p:set>
                                  </p:childTnLst>
                                </p:cTn>
                              </p:par>
                            </p:childTnLst>
                          </p:cTn>
                        </p:par>
                        <p:par>
                          <p:cTn id="76" fill="hold">
                            <p:stCondLst>
                              <p:cond delay="20000"/>
                            </p:stCondLst>
                            <p:childTnLst>
                              <p:par>
                                <p:cTn id="77" presetID="11" presetClass="entr" presetSubtype="0" fill="hold" grpId="0" nodeType="afterEffect">
                                  <p:stCondLst>
                                    <p:cond delay="0"/>
                                  </p:stCondLst>
                                  <p:childTnLst>
                                    <p:set>
                                      <p:cBhvr>
                                        <p:cTn id="78" dur="1000">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2" name="chimes.wav"/>
                                        </p:tgtEl>
                                      </p:cMediaNode>
                                    </p:audio>
                                  </p:sub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56" grpId="0"/>
      <p:bldP spid="5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5" name="AutoShape 6" descr="Hình ảnh Ngày đất Xanh Tay Nắm Giữ Trái đất Bảo Vệ Trái đất, Ngày Trái đất,  Ngày đất Xanh Tay Nắm Giữ Trái đất Bảo Vệ Trái đất, Ngày Trái đất"/>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2">
            <a:extLst>
              <a:ext uri="{FF2B5EF4-FFF2-40B4-BE49-F238E27FC236}">
                <a16:creationId xmlns:a16="http://schemas.microsoft.com/office/drawing/2014/main" xmlns="" id="{6D86FE18-50E1-4E20-9949-72DFF55BA334}"/>
              </a:ext>
            </a:extLst>
          </p:cNvPr>
          <p:cNvSpPr txBox="1">
            <a:spLocks noChangeArrowheads="1"/>
          </p:cNvSpPr>
          <p:nvPr/>
        </p:nvSpPr>
        <p:spPr>
          <a:xfrm>
            <a:off x="3614691" y="-22542"/>
            <a:ext cx="4388572" cy="836384"/>
          </a:xfrm>
          <a:prstGeom prst="rect">
            <a:avLst/>
          </a:prstGeom>
          <a:solidFill>
            <a:srgbClr val="C00000"/>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smtClean="0"/>
              <a:t> </a:t>
            </a:r>
            <a:r>
              <a:rPr lang="vi-VN" alt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VẬN DỤNG</a:t>
            </a:r>
            <a:endParaRPr lang="en-US" altLang="en-US" sz="45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7374" y="-144463"/>
            <a:ext cx="1415735" cy="331302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0602" y="2301594"/>
            <a:ext cx="1415735" cy="3313021"/>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716194">
            <a:off x="971708" y="4579797"/>
            <a:ext cx="1415735" cy="3313021"/>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716194">
            <a:off x="3829187" y="4579796"/>
            <a:ext cx="1415735" cy="3313021"/>
          </a:xfrm>
          <a:prstGeom prst="rect">
            <a:avLst/>
          </a:prstGeom>
        </p:spPr>
      </p:pic>
      <p:sp>
        <p:nvSpPr>
          <p:cNvPr id="11" name="Rectangle 10"/>
          <p:cNvSpPr/>
          <p:nvPr/>
        </p:nvSpPr>
        <p:spPr>
          <a:xfrm>
            <a:off x="615907" y="1169103"/>
            <a:ext cx="10386140" cy="38902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35000"/>
              </a:lnSpc>
              <a:spcBef>
                <a:spcPts val="600"/>
              </a:spcBef>
              <a:spcAft>
                <a:spcPts val="600"/>
              </a:spcAft>
            </a:pP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Câu</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1.</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Em</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hãy</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thích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câu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tục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ngữ</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Nhất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nước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nhì</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tam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tứ</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giống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35000"/>
              </a:lnSpc>
              <a:spcBef>
                <a:spcPts val="600"/>
              </a:spcBef>
              <a:spcAft>
                <a:spcPts val="600"/>
              </a:spcAft>
            </a:pPr>
            <a:r>
              <a:rPr lang="en-US" sz="2800" b="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Câu</a:t>
            </a:r>
            <a:r>
              <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sz="2800"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Hãy</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tìm</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hiểu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nêu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loại</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thức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ăn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bữa</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ăn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hằng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ngày</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giúp</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phòng</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tránh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bướu</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cổ</a:t>
            </a:r>
            <a:r>
              <a:rPr lang="en-US" sz="28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35000"/>
              </a:lnSpc>
              <a:spcBef>
                <a:spcPts val="600"/>
              </a:spcBef>
              <a:spcAft>
                <a:spcPts val="600"/>
              </a:spcAft>
            </a:pPr>
            <a:r>
              <a:rPr lang="en-US" sz="2800" dirty="0">
                <a:latin typeface="Times New Roman" panose="02020603050405020304" pitchFamily="18" charset="0"/>
                <a:cs typeface="Times New Roman" panose="02020603050405020304" pitchFamily="18" charset="0"/>
                <a:sym typeface="Wingdings" panose="05000000000000000000" pitchFamily="2" charset="2"/>
              </a:rPr>
              <a:t> </a:t>
            </a:r>
            <a:r>
              <a:rPr lang="en-US" sz="2800" b="1" i="1" dirty="0" err="1">
                <a:latin typeface="Times New Roman" panose="02020603050405020304" pitchFamily="18" charset="0"/>
                <a:cs typeface="Times New Roman" panose="02020603050405020304" pitchFamily="18" charset="0"/>
              </a:rPr>
              <a:t>em</a:t>
            </a:r>
            <a:r>
              <a:rPr lang="en-US" sz="2800" b="1" i="1" dirty="0">
                <a:latin typeface="Times New Roman" panose="02020603050405020304" pitchFamily="18" charset="0"/>
                <a:cs typeface="Times New Roman" panose="02020603050405020304" pitchFamily="18" charset="0"/>
              </a:rPr>
              <a:t> </a:t>
            </a:r>
            <a:r>
              <a:rPr lang="vi-VN" sz="2800" b="1" i="1" dirty="0">
                <a:latin typeface="Times New Roman" panose="02020603050405020304" pitchFamily="18" charset="0"/>
                <a:cs typeface="Times New Roman" panose="02020603050405020304" pitchFamily="18" charset="0"/>
              </a:rPr>
              <a:t>hãy </a:t>
            </a:r>
            <a:r>
              <a:rPr lang="en-US" sz="2800" b="1" i="1" dirty="0" err="1">
                <a:latin typeface="Times New Roman" panose="02020603050405020304" pitchFamily="18" charset="0"/>
                <a:cs typeface="Times New Roman" panose="02020603050405020304" pitchFamily="18" charset="0"/>
              </a:rPr>
              <a:t>đề</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xuất</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những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lưu</a:t>
            </a:r>
            <a:r>
              <a:rPr lang="en-US" sz="2800" b="1" i="1" dirty="0">
                <a:latin typeface="Times New Roman" panose="02020603050405020304" pitchFamily="18" charset="0"/>
                <a:cs typeface="Times New Roman" panose="02020603050405020304" pitchFamily="18" charset="0"/>
              </a:rPr>
              <a:t> ý </a:t>
            </a:r>
            <a:r>
              <a:rPr lang="en-US" sz="2800" b="1" i="1" dirty="0" err="1">
                <a:latin typeface="Times New Roman" panose="02020603050405020304" pitchFamily="18" charset="0"/>
                <a:cs typeface="Times New Roman" panose="02020603050405020304" pitchFamily="18" charset="0"/>
              </a:rPr>
              <a:t>trong</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việc</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chăm</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sóc</a:t>
            </a:r>
            <a:r>
              <a:rPr lang="en-US" sz="2800" b="1" i="1" dirty="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sức</a:t>
            </a:r>
            <a:r>
              <a:rPr lang="en-US" sz="2800" b="1" i="1" dirty="0" smtClean="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khỏe</a:t>
            </a:r>
            <a:r>
              <a:rPr lang="en-US" sz="2800" b="1" i="1" dirty="0" smtClean="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để</a:t>
            </a:r>
            <a:r>
              <a:rPr lang="en-US" sz="2800" b="1" i="1" dirty="0" smtClean="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cơ</a:t>
            </a:r>
            <a:r>
              <a:rPr lang="en-US" sz="2800" b="1" i="1" dirty="0" smtClean="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thể</a:t>
            </a:r>
            <a:r>
              <a:rPr lang="en-US" sz="2800" b="1" i="1" dirty="0" smtClean="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cây</a:t>
            </a:r>
            <a:r>
              <a:rPr lang="en-US" sz="2800" b="1" i="1" dirty="0" smtClean="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cối</a:t>
            </a:r>
            <a:r>
              <a:rPr lang="en-US" sz="2800" b="1" i="1" dirty="0" smtClean="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phát</a:t>
            </a:r>
            <a:r>
              <a:rPr lang="en-US" sz="2800" b="1" i="1" dirty="0" smtClean="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triển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khỏe</a:t>
            </a:r>
            <a:r>
              <a:rPr lang="en-US" sz="2800" b="1" i="1" dirty="0">
                <a:latin typeface="Times New Roman" panose="02020603050405020304" pitchFamily="18" charset="0"/>
                <a:cs typeface="Times New Roman" panose="02020603050405020304" pitchFamily="18" charset="0"/>
              </a:rPr>
              <a:t> </a:t>
            </a:r>
            <a:r>
              <a:rPr lang="en-US" sz="2800" b="1" i="1" dirty="0" err="1" smtClean="0">
                <a:latin typeface="Times New Roman" panose="02020603050405020304" pitchFamily="18" charset="0"/>
                <a:cs typeface="Times New Roman" panose="02020603050405020304" pitchFamily="18" charset="0"/>
              </a:rPr>
              <a:t>mạnh</a:t>
            </a:r>
            <a:r>
              <a:rPr lang="en-US" sz="2800" b="1" i="1" dirty="0">
                <a:latin typeface="Times New Roman" panose="02020603050405020304" pitchFamily="18" charset="0"/>
                <a:cs typeface="Times New Roman" panose="02020603050405020304" pitchFamily="18" charset="0"/>
              </a:rPr>
              <a:t>.</a:t>
            </a:r>
          </a:p>
        </p:txBody>
      </p:sp>
      <p:pic>
        <p:nvPicPr>
          <p:cNvPr id="12" name="Picture 2" descr="Học viện Phật giáo Việt Nam hưởng ứng sáng kiến trồng 1 tỷ cây xanh | Môi  trường | Vietnam+ (VietnamPlu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8200" y="4371231"/>
            <a:ext cx="3733800" cy="24867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81178343"/>
      </p:ext>
    </p:extLst>
  </p:cSld>
  <p:clrMapOvr>
    <a:masterClrMapping/>
  </p:clrMapOvr>
  <p:transition spd="slow" advTm="45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 name="Rounded Rectangle 5"/>
          <p:cNvSpPr/>
          <p:nvPr/>
        </p:nvSpPr>
        <p:spPr>
          <a:xfrm>
            <a:off x="3968899" y="39353"/>
            <a:ext cx="3104302" cy="6481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GỢI Ý</a:t>
            </a:r>
            <a:endParaRPr lang="en-US" sz="2800" dirty="0">
              <a:latin typeface="Times New Roman" panose="02020603050405020304" pitchFamily="18" charset="0"/>
              <a:cs typeface="Times New Roman" panose="02020603050405020304" pitchFamily="18" charset="0"/>
            </a:endParaRPr>
          </a:p>
        </p:txBody>
      </p:sp>
      <p:pic>
        <p:nvPicPr>
          <p:cNvPr id="7" name="图片 33"/>
          <p:cNvPicPr>
            <a:picLocks noChangeAspect="1"/>
          </p:cNvPicPr>
          <p:nvPr/>
        </p:nvPicPr>
        <p:blipFill rotWithShape="1">
          <a:blip r:embed="rId3" cstate="screen"/>
          <a:srcRect/>
          <a:stretch>
            <a:fillRect/>
          </a:stretch>
        </p:blipFill>
        <p:spPr>
          <a:xfrm>
            <a:off x="-1" y="4521772"/>
            <a:ext cx="12192000" cy="2346960"/>
          </a:xfrm>
          <a:prstGeom prst="rect">
            <a:avLst/>
          </a:prstGeom>
        </p:spPr>
      </p:pic>
      <p:sp>
        <p:nvSpPr>
          <p:cNvPr id="8" name="Rectangle 7"/>
          <p:cNvSpPr/>
          <p:nvPr/>
        </p:nvSpPr>
        <p:spPr>
          <a:xfrm>
            <a:off x="1" y="1047208"/>
            <a:ext cx="12191999" cy="5109091"/>
          </a:xfrm>
          <a:prstGeom prst="rect">
            <a:avLst/>
          </a:prstGeom>
        </p:spPr>
        <p:txBody>
          <a:bodyPr wrap="square">
            <a:spAutoFit/>
          </a:bodyPr>
          <a:lstStyle/>
          <a:p>
            <a:pPr>
              <a:spcBef>
                <a:spcPts val="600"/>
              </a:spcBef>
              <a:spcAft>
                <a:spcPts val="600"/>
              </a:spcAft>
            </a:pPr>
            <a:r>
              <a:rPr lang="en-US" sz="26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Câu</a:t>
            </a:r>
            <a:r>
              <a:rPr lang="en-US" sz="2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1. 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Nhất</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nhì</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phân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tam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cần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tứ</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giống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câu</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tục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ngữ</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của</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nhân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dân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ta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chỉ</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ra</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4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yếu</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tố</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quan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trọng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để</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làm</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nên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một</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vụ</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mùa</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bội</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thu</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trong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nông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nghiệp</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lúa</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đó</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4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yếu</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tố</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Phân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bón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Công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chăm</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sóc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Giống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lúa</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endParaRPr lang="en-US" sz="2600" dirty="0"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ts val="600"/>
              </a:spcBef>
              <a:spcAft>
                <a:spcPts val="600"/>
              </a:spcAft>
              <a:buFont typeface="Wingdings" panose="05000000000000000000" pitchFamily="2" charset="2"/>
              <a:buChar char="Ø"/>
            </a:pPr>
            <a:r>
              <a:rPr lang="en-US" sz="2600" dirty="0" err="1"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Nhất</a:t>
            </a:r>
            <a:r>
              <a:rPr lang="en-US" sz="2600" dirty="0"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Thứ</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nhất</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Ruộng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lúa</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đảm</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bảo</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đầy</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đủ</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spcBef>
                <a:spcPts val="600"/>
              </a:spcBef>
              <a:spcAft>
                <a:spcPts val="600"/>
              </a:spcAft>
              <a:buFont typeface="Wingdings" panose="05000000000000000000" pitchFamily="2" charset="2"/>
              <a:buChar char="Ø"/>
            </a:pPr>
            <a:r>
              <a:rPr lang="en-US" sz="2600" dirty="0" err="1"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Nhì</a:t>
            </a:r>
            <a:r>
              <a:rPr lang="en-US" sz="2600" dirty="0"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phân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Thứ</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nhì</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Phân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Bón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Phân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Bón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cần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bón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đúng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loại</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đầy</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đủ</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và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đúng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điểm</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endParaRPr lang="en-US" sz="2600" dirty="0"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ts val="600"/>
              </a:spcBef>
              <a:spcAft>
                <a:spcPts val="600"/>
              </a:spcAft>
              <a:buFont typeface="Wingdings" panose="05000000000000000000" pitchFamily="2" charset="2"/>
              <a:buChar char="Ø"/>
            </a:pPr>
            <a:r>
              <a:rPr lang="en-US" sz="2600" dirty="0"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Tam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cần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Thứ</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ba</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Cần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tức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lao</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động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bỏ</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công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sức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chăm</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sóc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ví</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dụ</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làm</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cỏ</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diệt</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trừ</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sâu</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bệnh</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v.v.. </a:t>
            </a:r>
            <a:endParaRPr lang="en-US" sz="2600" dirty="0"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ts val="600"/>
              </a:spcBef>
              <a:spcAft>
                <a:spcPts val="600"/>
              </a:spcAft>
              <a:buFont typeface="Wingdings" panose="05000000000000000000" pitchFamily="2" charset="2"/>
              <a:buChar char="Ø"/>
            </a:pPr>
            <a:r>
              <a:rPr lang="en-US" sz="2600" dirty="0" err="1"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Tứ</a:t>
            </a:r>
            <a:r>
              <a:rPr lang="en-US" sz="2600" dirty="0"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giống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Thứ</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tư</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Giống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tức</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giống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lúa</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giống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tốt</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thì</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mới</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cho</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năng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suất</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cao</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khả</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năng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chống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chịu</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sâu</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bệnh</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tốt</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Đây</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4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yếu</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tố</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quan</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trọng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để</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có</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một</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vụ</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mùa</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bội</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thu</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năng</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srgbClr val="262626"/>
                </a:solidFill>
                <a:latin typeface="Times New Roman" panose="02020603050405020304" pitchFamily="18" charset="0"/>
                <a:ea typeface="Calibri" panose="020F0502020204030204" pitchFamily="34" charset="0"/>
                <a:cs typeface="Times New Roman" panose="02020603050405020304" pitchFamily="18" charset="0"/>
              </a:rPr>
              <a:t>suất</a:t>
            </a:r>
            <a:r>
              <a:rPr lang="en-US" sz="260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cao</a:t>
            </a:r>
            <a:r>
              <a:rPr lang="en-US" sz="2600" dirty="0" smtClean="0">
                <a:solidFill>
                  <a:srgbClr val="262626"/>
                </a:solidFill>
                <a:latin typeface="Times New Roman" panose="02020603050405020304" pitchFamily="18" charset="0"/>
                <a:ea typeface="Calibri" panose="020F0502020204030204" pitchFamily="34" charset="0"/>
                <a:cs typeface="Times New Roman" panose="02020603050405020304" pitchFamily="18" charset="0"/>
              </a:rPr>
              <a:t>.</a:t>
            </a:r>
            <a:endParaRPr lang="en-US" sz="2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253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a:off x="478303" y="1882583"/>
            <a:ext cx="10691446" cy="1930016"/>
          </a:xfrm>
          <a:prstGeom prst="rect">
            <a:avLst/>
          </a:prstGeom>
        </p:spPr>
        <p:txBody>
          <a:bodyPr wrap="square">
            <a:spAutoFit/>
          </a:bodyPr>
          <a:lstStyle/>
          <a:p>
            <a:pPr>
              <a:lnSpc>
                <a:spcPct val="135000"/>
              </a:lnSpc>
              <a:spcBef>
                <a:spcPts val="600"/>
              </a:spcBef>
              <a:spcAft>
                <a:spcPts val="600"/>
              </a:spcAft>
            </a:pPr>
            <a:r>
              <a:rPr lang="en-US" sz="2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Câu</a:t>
            </a:r>
            <a:r>
              <a:rPr lang="en-US" sz="2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2. </a:t>
            </a:r>
            <a:endParaRPr lang="en-US" sz="28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35000"/>
              </a:lnSpc>
              <a:spcBef>
                <a:spcPts val="600"/>
              </a:spcBef>
              <a:spcAft>
                <a:spcPts val="600"/>
              </a:spcAft>
            </a:pPr>
            <a:r>
              <a:rPr lang="en-US" sz="28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phòng</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tránh</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bệnh</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bướu</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cổ</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nên</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bổ</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sung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loại</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thức</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ăn</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chứa</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bữa</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ăn</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hằng</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ngày</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trứng</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gà</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rau</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cải</a:t>
            </a:r>
            <a:r>
              <a:rPr lang="en-US" sz="2800" i="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bẹ</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biển</a:t>
            </a:r>
            <a:r>
              <a:rPr lang="en-US" sz="2800"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ounded Rectangle 3"/>
          <p:cNvSpPr/>
          <p:nvPr/>
        </p:nvSpPr>
        <p:spPr>
          <a:xfrm>
            <a:off x="4271875" y="209642"/>
            <a:ext cx="3104302" cy="6481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GỢI Ý</a:t>
            </a:r>
            <a:endParaRPr lang="en-US" sz="2800" dirty="0">
              <a:latin typeface="Times New Roman" panose="02020603050405020304" pitchFamily="18" charset="0"/>
              <a:cs typeface="Times New Roman" panose="02020603050405020304" pitchFamily="18" charset="0"/>
            </a:endParaRPr>
          </a:p>
        </p:txBody>
      </p:sp>
      <p:pic>
        <p:nvPicPr>
          <p:cNvPr id="6" name="图片 33"/>
          <p:cNvPicPr>
            <a:picLocks noChangeAspect="1"/>
          </p:cNvPicPr>
          <p:nvPr/>
        </p:nvPicPr>
        <p:blipFill rotWithShape="1">
          <a:blip r:embed="rId3" cstate="screen"/>
          <a:srcRect/>
          <a:stretch>
            <a:fillRect/>
          </a:stretch>
        </p:blipFill>
        <p:spPr>
          <a:xfrm>
            <a:off x="0" y="4511040"/>
            <a:ext cx="12192000" cy="2346960"/>
          </a:xfrm>
          <a:prstGeom prst="rect">
            <a:avLst/>
          </a:prstGeom>
        </p:spPr>
      </p:pic>
      <p:pic>
        <p:nvPicPr>
          <p:cNvPr id="7" name="Picture 6"/>
          <p:cNvPicPr>
            <a:picLocks noChangeAspect="1"/>
          </p:cNvPicPr>
          <p:nvPr/>
        </p:nvPicPr>
        <p:blipFill>
          <a:blip r:embed="rId4"/>
          <a:stretch>
            <a:fillRect/>
          </a:stretch>
        </p:blipFill>
        <p:spPr>
          <a:xfrm rot="10800000" flipH="1">
            <a:off x="9425354" y="15240"/>
            <a:ext cx="2766646" cy="1685170"/>
          </a:xfrm>
          <a:prstGeom prst="rect">
            <a:avLst/>
          </a:prstGeom>
        </p:spPr>
      </p:pic>
      <p:pic>
        <p:nvPicPr>
          <p:cNvPr id="8" name="Picture 7"/>
          <p:cNvPicPr>
            <a:picLocks noChangeAspect="1"/>
          </p:cNvPicPr>
          <p:nvPr/>
        </p:nvPicPr>
        <p:blipFill>
          <a:blip r:embed="rId4"/>
          <a:stretch>
            <a:fillRect/>
          </a:stretch>
        </p:blipFill>
        <p:spPr>
          <a:xfrm rot="10800000">
            <a:off x="0" y="0"/>
            <a:ext cx="2808169" cy="1685170"/>
          </a:xfrm>
          <a:prstGeom prst="rect">
            <a:avLst/>
          </a:prstGeom>
        </p:spPr>
      </p:pic>
    </p:spTree>
    <p:extLst>
      <p:ext uri="{BB962C8B-B14F-4D97-AF65-F5344CB8AC3E}">
        <p14:creationId xmlns:p14="http://schemas.microsoft.com/office/powerpoint/2010/main" val="62167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5000" b="-15000"/>
          </a:stretch>
        </a:blipFill>
        <a:effectLst/>
      </p:bgPr>
    </p:bg>
    <p:spTree>
      <p:nvGrpSpPr>
        <p:cNvPr id="1" name=""/>
        <p:cNvGrpSpPr/>
        <p:nvPr/>
      </p:nvGrpSpPr>
      <p:grpSpPr>
        <a:xfrm>
          <a:off x="0" y="0"/>
          <a:ext cx="0" cy="0"/>
          <a:chOff x="0" y="0"/>
          <a:chExt cx="0" cy="0"/>
        </a:xfrm>
      </p:grpSpPr>
      <p:sp>
        <p:nvSpPr>
          <p:cNvPr id="4" name="Horizontal Scroll 3"/>
          <p:cNvSpPr/>
          <p:nvPr/>
        </p:nvSpPr>
        <p:spPr>
          <a:xfrm>
            <a:off x="2227963" y="639760"/>
            <a:ext cx="7583671" cy="5875424"/>
          </a:xfrm>
          <a:prstGeom prst="horizontalScroll">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p:nvPr>
        </p:nvSpPr>
        <p:spPr>
          <a:xfrm>
            <a:off x="3023274" y="1580402"/>
            <a:ext cx="6600306" cy="4349346"/>
          </a:xfrm>
        </p:spPr>
        <p:txBody>
          <a:bodyPr>
            <a:normAutofit/>
          </a:bodyPr>
          <a:lstStyle/>
          <a:p>
            <a:pPr>
              <a:lnSpc>
                <a:spcPct val="150000"/>
              </a:lnSpc>
              <a:spcBef>
                <a:spcPts val="0"/>
              </a:spcBef>
            </a:pPr>
            <a:r>
              <a:rPr lang="en-US" sz="3200" dirty="0" err="1" smtClean="0">
                <a:latin typeface="Arial" panose="020B0604020202020204" pitchFamily="34" charset="0"/>
                <a:cs typeface="Arial" panose="020B0604020202020204" pitchFamily="34" charset="0"/>
              </a:rPr>
              <a:t>Học</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bài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và</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trả</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lời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câu</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hỏi</a:t>
            </a:r>
            <a:r>
              <a:rPr lang="en-US" sz="3200" dirty="0" smtClean="0">
                <a:latin typeface="Arial" panose="020B0604020202020204" pitchFamily="34" charset="0"/>
                <a:cs typeface="Arial" panose="020B0604020202020204" pitchFamily="34" charset="0"/>
              </a:rPr>
              <a:t> SGK </a:t>
            </a:r>
            <a:r>
              <a:rPr lang="en-US" sz="3200" dirty="0" err="1" smtClean="0">
                <a:latin typeface="Arial" panose="020B0604020202020204" pitchFamily="34" charset="0"/>
                <a:cs typeface="Arial" panose="020B0604020202020204" pitchFamily="34" charset="0"/>
              </a:rPr>
              <a:t>và</a:t>
            </a:r>
            <a:r>
              <a:rPr lang="en-US" sz="3200" dirty="0" smtClean="0">
                <a:latin typeface="Arial" panose="020B0604020202020204" pitchFamily="34" charset="0"/>
                <a:cs typeface="Arial" panose="020B0604020202020204" pitchFamily="34" charset="0"/>
              </a:rPr>
              <a:t> S</a:t>
            </a:r>
            <a:r>
              <a:rPr lang="vi-VN" sz="3200" dirty="0" smtClean="0">
                <a:latin typeface="Arial" panose="020B0604020202020204" pitchFamily="34" charset="0"/>
                <a:cs typeface="Arial" panose="020B0604020202020204" pitchFamily="34" charset="0"/>
              </a:rPr>
              <a:t>BT</a:t>
            </a:r>
            <a:r>
              <a:rPr lang="en-US" sz="3200" dirty="0" smtClean="0">
                <a:latin typeface="Arial" panose="020B0604020202020204" pitchFamily="34" charset="0"/>
                <a:cs typeface="Arial" panose="020B0604020202020204" pitchFamily="34" charset="0"/>
              </a:rPr>
              <a:t>..</a:t>
            </a:r>
          </a:p>
          <a:p>
            <a:pPr>
              <a:lnSpc>
                <a:spcPct val="150000"/>
              </a:lnSpc>
              <a:spcBef>
                <a:spcPts val="0"/>
              </a:spcBef>
            </a:pPr>
            <a:r>
              <a:rPr lang="en-US" sz="3200" dirty="0" err="1" smtClean="0">
                <a:latin typeface="Arial" panose="020B0604020202020204" pitchFamily="34" charset="0"/>
                <a:cs typeface="Arial" panose="020B0604020202020204" pitchFamily="34" charset="0"/>
              </a:rPr>
              <a:t>Đọc</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và</a:t>
            </a:r>
            <a:r>
              <a:rPr lang="en-US" sz="3200" dirty="0" smtClean="0">
                <a:latin typeface="Arial" panose="020B0604020202020204" pitchFamily="34" charset="0"/>
                <a:cs typeface="Arial" panose="020B0604020202020204" pitchFamily="34" charset="0"/>
              </a:rPr>
              <a:t> </a:t>
            </a:r>
            <a:r>
              <a:rPr lang="vi-VN" sz="3200" dirty="0" smtClean="0">
                <a:latin typeface="Arial" panose="020B0604020202020204" pitchFamily="34" charset="0"/>
                <a:cs typeface="Arial" panose="020B0604020202020204" pitchFamily="34" charset="0"/>
              </a:rPr>
              <a:t>tìm hiểu trước Bài </a:t>
            </a:r>
            <a:r>
              <a:rPr lang="en-US" sz="3200" dirty="0" smtClean="0">
                <a:latin typeface="Arial" panose="020B0604020202020204" pitchFamily="34" charset="0"/>
                <a:cs typeface="Arial" panose="020B0604020202020204" pitchFamily="34" charset="0"/>
              </a:rPr>
              <a:t>25</a:t>
            </a:r>
            <a:r>
              <a:rPr lang="vi-VN"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Trao</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đổi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nước</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và</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chất</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dinh</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dưỡng</a:t>
            </a:r>
            <a:r>
              <a:rPr lang="en-US" sz="3200" dirty="0" smtClean="0">
                <a:latin typeface="Arial" panose="020B0604020202020204" pitchFamily="34" charset="0"/>
                <a:cs typeface="Arial" panose="020B0604020202020204" pitchFamily="34" charset="0"/>
              </a:rPr>
              <a:t> ở t</a:t>
            </a:r>
            <a:r>
              <a:rPr lang="vi-VN" sz="3200" dirty="0" smtClean="0">
                <a:latin typeface="Arial" panose="020B0604020202020204" pitchFamily="34" charset="0"/>
                <a:cs typeface="Arial" panose="020B0604020202020204" pitchFamily="34" charset="0"/>
              </a:rPr>
              <a:t>hực vật.</a:t>
            </a:r>
            <a:endParaRPr lang="en-US" sz="3200" dirty="0" smtClean="0">
              <a:latin typeface="Arial" panose="020B0604020202020204" pitchFamily="34" charset="0"/>
              <a:cs typeface="Arial" panose="020B0604020202020204" pitchFamily="34" charset="0"/>
            </a:endParaRPr>
          </a:p>
          <a:p>
            <a:endParaRPr lang="en-US" dirty="0"/>
          </a:p>
        </p:txBody>
      </p:sp>
      <p:sp>
        <p:nvSpPr>
          <p:cNvPr id="5" name="Rectangle 2">
            <a:extLst>
              <a:ext uri="{FF2B5EF4-FFF2-40B4-BE49-F238E27FC236}">
                <a16:creationId xmlns:a16="http://schemas.microsoft.com/office/drawing/2014/main" xmlns="" id="{6D86FE18-50E1-4E20-9949-72DFF55BA334}"/>
              </a:ext>
            </a:extLst>
          </p:cNvPr>
          <p:cNvSpPr txBox="1">
            <a:spLocks noChangeArrowheads="1"/>
          </p:cNvSpPr>
          <p:nvPr/>
        </p:nvSpPr>
        <p:spPr>
          <a:xfrm>
            <a:off x="2625363" y="221568"/>
            <a:ext cx="6788873" cy="836384"/>
          </a:xfrm>
          <a:prstGeom prst="rect">
            <a:avLst/>
          </a:prstGeom>
          <a:solidFill>
            <a:srgbClr val="C00000"/>
          </a:solidFill>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smtClean="0"/>
              <a:t> </a:t>
            </a:r>
            <a:r>
              <a:rPr lang="vi-VN" alt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mn-lt"/>
              </a:rPr>
              <a:t>HƯỚNG DẪN CHUẨN BỊ BÀI</a:t>
            </a:r>
            <a:endParaRPr lang="en-US" altLang="en-US" sz="4500" b="1" spc="50" dirty="0">
              <a:ln w="9525" cmpd="sng">
                <a:solidFill>
                  <a:schemeClr val="accent1"/>
                </a:solidFill>
                <a:prstDash val="solid"/>
              </a:ln>
              <a:solidFill>
                <a:srgbClr val="70AD47">
                  <a:tint val="1000"/>
                </a:srgbClr>
              </a:solidFill>
              <a:effectLst>
                <a:glow rad="38100">
                  <a:schemeClr val="accent1">
                    <a:alpha val="40000"/>
                  </a:schemeClr>
                </a:glow>
              </a:effectLst>
              <a:latin typeface="+mn-lt"/>
            </a:endParaRPr>
          </a:p>
        </p:txBody>
      </p:sp>
    </p:spTree>
    <p:custDataLst>
      <p:tags r:id="rId1"/>
    </p:custDataLst>
    <p:extLst>
      <p:ext uri="{BB962C8B-B14F-4D97-AF65-F5344CB8AC3E}">
        <p14:creationId xmlns:p14="http://schemas.microsoft.com/office/powerpoint/2010/main" val="1353206268"/>
      </p:ext>
    </p:extLst>
  </p:cSld>
  <p:clrMapOvr>
    <a:masterClrMapping/>
  </p:clrMapOvr>
  <p:transition spd="slow" advTm="3000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6D86FE18-50E1-4E20-9949-72DFF55BA334}"/>
              </a:ext>
            </a:extLst>
          </p:cNvPr>
          <p:cNvSpPr>
            <a:spLocks noGrp="1" noChangeArrowheads="1"/>
          </p:cNvSpPr>
          <p:nvPr>
            <p:ph type="title"/>
          </p:nvPr>
        </p:nvSpPr>
        <p:spPr>
          <a:xfrm>
            <a:off x="3495" y="9614"/>
            <a:ext cx="3275239" cy="836384"/>
          </a:xfrm>
          <a:solidFill>
            <a:srgbClr val="00B0F0"/>
          </a:solidFill>
        </p:spPr>
        <p:txBody>
          <a:bodyPr>
            <a:normAutofit fontScale="90000"/>
          </a:bodyPr>
          <a:lstStyle/>
          <a:p>
            <a:pPr eaLnBrk="1" hangingPunct="1"/>
            <a:r>
              <a:rPr lang="en-US" altLang="en-US" dirty="0"/>
              <a:t> </a:t>
            </a:r>
            <a:r>
              <a:rPr lang="en-US" altLang="en-US" sz="4900" b="1" spc="50" dirty="0">
                <a:ln w="9525" cmpd="sng">
                  <a:solidFill>
                    <a:schemeClr val="accent1"/>
                  </a:solidFill>
                  <a:prstDash val="solid"/>
                </a:ln>
                <a:solidFill>
                  <a:srgbClr val="70AD47">
                    <a:tint val="1000"/>
                  </a:srgbClr>
                </a:solidFill>
                <a:effectLst>
                  <a:glow rad="38100">
                    <a:schemeClr val="accent1">
                      <a:alpha val="40000"/>
                    </a:schemeClr>
                  </a:glow>
                </a:effectLst>
                <a:latin typeface="+mn-lt"/>
              </a:rPr>
              <a:t>KHỞI ĐỘNG</a:t>
            </a:r>
          </a:p>
        </p:txBody>
      </p:sp>
      <p:sp>
        <p:nvSpPr>
          <p:cNvPr id="4099" name="Text Box 3">
            <a:extLst>
              <a:ext uri="{FF2B5EF4-FFF2-40B4-BE49-F238E27FC236}">
                <a16:creationId xmlns:a16="http://schemas.microsoft.com/office/drawing/2014/main" xmlns="" id="{1829E98C-8F33-4E16-BBAB-9673B72D7E1E}"/>
              </a:ext>
            </a:extLst>
          </p:cNvPr>
          <p:cNvSpPr txBox="1">
            <a:spLocks noChangeArrowheads="1"/>
          </p:cNvSpPr>
          <p:nvPr/>
        </p:nvSpPr>
        <p:spPr bwMode="auto">
          <a:xfrm>
            <a:off x="3184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latin typeface="Arial" panose="020B0604020202020204" pitchFamily="34" charset="0"/>
            </a:endParaRPr>
          </a:p>
        </p:txBody>
      </p:sp>
      <p:grpSp>
        <p:nvGrpSpPr>
          <p:cNvPr id="4100" name="Group 46">
            <a:extLst>
              <a:ext uri="{FF2B5EF4-FFF2-40B4-BE49-F238E27FC236}">
                <a16:creationId xmlns:a16="http://schemas.microsoft.com/office/drawing/2014/main" xmlns="" id="{81018D4B-BBBD-4EAD-96D6-FA092E1B5C28}"/>
              </a:ext>
            </a:extLst>
          </p:cNvPr>
          <p:cNvGrpSpPr>
            <a:grpSpLocks/>
          </p:cNvGrpSpPr>
          <p:nvPr/>
        </p:nvGrpSpPr>
        <p:grpSpPr bwMode="auto">
          <a:xfrm>
            <a:off x="0" y="598119"/>
            <a:ext cx="11326110" cy="2474786"/>
            <a:chOff x="1296" y="1824"/>
            <a:chExt cx="3062" cy="432"/>
          </a:xfrm>
        </p:grpSpPr>
        <p:sp>
          <p:nvSpPr>
            <p:cNvPr id="88111" name="AutoShape 47">
              <a:extLst>
                <a:ext uri="{FF2B5EF4-FFF2-40B4-BE49-F238E27FC236}">
                  <a16:creationId xmlns:a16="http://schemas.microsoft.com/office/drawing/2014/main" xmlns="" id="{D7407F0B-45C7-401D-9A50-D55996A3A142}"/>
                </a:ext>
              </a:extLst>
            </p:cNvPr>
            <p:cNvSpPr>
              <a:spLocks noChangeArrowheads="1"/>
            </p:cNvSpPr>
            <p:nvPr/>
          </p:nvSpPr>
          <p:spPr bwMode="gray">
            <a:xfrm>
              <a:off x="1622" y="188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eaLnBrk="1" hangingPunct="1">
                <a:defRPr/>
              </a:pPr>
              <a:endParaRPr lang="en-US"/>
            </a:p>
          </p:txBody>
        </p:sp>
        <p:sp>
          <p:nvSpPr>
            <p:cNvPr id="4112" name="AutoShape 48">
              <a:extLst>
                <a:ext uri="{FF2B5EF4-FFF2-40B4-BE49-F238E27FC236}">
                  <a16:creationId xmlns:a16="http://schemas.microsoft.com/office/drawing/2014/main" xmlns="" id="{74AE5A65-D48D-4C5B-8C38-E705F476426D}"/>
                </a:ext>
              </a:extLst>
            </p:cNvPr>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latin typeface="Arial" panose="020B0604020202020204" pitchFamily="34" charset="0"/>
              </a:endParaRPr>
            </a:p>
          </p:txBody>
        </p:sp>
        <p:sp>
          <p:nvSpPr>
            <p:cNvPr id="4113" name="Text Box 49">
              <a:extLst>
                <a:ext uri="{FF2B5EF4-FFF2-40B4-BE49-F238E27FC236}">
                  <a16:creationId xmlns:a16="http://schemas.microsoft.com/office/drawing/2014/main" xmlns="" id="{407F52CD-1C9E-4ECD-A452-EA4AAE564D91}"/>
                </a:ext>
              </a:extLst>
            </p:cNvPr>
            <p:cNvSpPr txBox="1">
              <a:spLocks noChangeArrowheads="1"/>
            </p:cNvSpPr>
            <p:nvPr/>
          </p:nvSpPr>
          <p:spPr bwMode="gray">
            <a:xfrm>
              <a:off x="1715" y="1910"/>
              <a:ext cx="2513"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en-US" altLang="en-US" dirty="0" err="1" smtClean="0">
                  <a:solidFill>
                    <a:srgbClr val="000000"/>
                  </a:solidFill>
                  <a:latin typeface="Arial" panose="020B0604020202020204" pitchFamily="34" charset="0"/>
                </a:rPr>
                <a:t>Nếu</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chỉ</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uống</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nước</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mà</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không</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ăn</a:t>
              </a:r>
              <a:r>
                <a:rPr lang="en-US" altLang="en-US" dirty="0" smtClean="0">
                  <a:solidFill>
                    <a:srgbClr val="000000"/>
                  </a:solidFill>
                  <a:latin typeface="Arial" panose="020B0604020202020204" pitchFamily="34" charset="0"/>
                </a:rPr>
                <a:t> con </a:t>
              </a:r>
              <a:r>
                <a:rPr lang="en-US" altLang="en-US" dirty="0" err="1" smtClean="0">
                  <a:solidFill>
                    <a:srgbClr val="000000"/>
                  </a:solidFill>
                  <a:latin typeface="Arial" panose="020B0604020202020204" pitchFamily="34" charset="0"/>
                </a:rPr>
                <a:t>người</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có</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thể</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sống</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bao</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lâu</a:t>
              </a:r>
              <a:r>
                <a:rPr lang="en-US" altLang="en-US" dirty="0" smtClean="0">
                  <a:solidFill>
                    <a:srgbClr val="000000"/>
                  </a:solidFill>
                  <a:latin typeface="Arial" panose="020B0604020202020204" pitchFamily="34" charset="0"/>
                </a:rPr>
                <a:t>?</a:t>
              </a:r>
            </a:p>
          </p:txBody>
        </p:sp>
        <p:sp>
          <p:nvSpPr>
            <p:cNvPr id="4114" name="Text Box 50">
              <a:extLst>
                <a:ext uri="{FF2B5EF4-FFF2-40B4-BE49-F238E27FC236}">
                  <a16:creationId xmlns:a16="http://schemas.microsoft.com/office/drawing/2014/main" xmlns="" id="{4D131BF6-4CCA-44B0-B835-F9E168BC4E91}"/>
                </a:ext>
              </a:extLst>
            </p:cNvPr>
            <p:cNvSpPr txBox="1">
              <a:spLocks noChangeArrowheads="1"/>
            </p:cNvSpPr>
            <p:nvPr/>
          </p:nvSpPr>
          <p:spPr bwMode="gray">
            <a:xfrm>
              <a:off x="1446" y="1886"/>
              <a:ext cx="119"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0" dirty="0">
                  <a:solidFill>
                    <a:schemeClr val="bg1"/>
                  </a:solidFill>
                  <a:latin typeface="Arial" panose="020B0604020202020204" pitchFamily="34" charset="0"/>
                </a:rPr>
                <a:t>2</a:t>
              </a:r>
            </a:p>
          </p:txBody>
        </p:sp>
      </p:grpSp>
      <p:pic>
        <p:nvPicPr>
          <p:cNvPr id="5" name="Picture 4"/>
          <p:cNvPicPr>
            <a:picLocks noChangeAspect="1"/>
          </p:cNvPicPr>
          <p:nvPr/>
        </p:nvPicPr>
        <p:blipFill>
          <a:blip r:embed="rId4"/>
          <a:stretch>
            <a:fillRect/>
          </a:stretch>
        </p:blipFill>
        <p:spPr>
          <a:xfrm>
            <a:off x="-65402" y="4901014"/>
            <a:ext cx="3859102" cy="1956986"/>
          </a:xfrm>
          <a:prstGeom prst="rect">
            <a:avLst/>
          </a:prstGeom>
        </p:spPr>
      </p:pic>
      <p:pic>
        <p:nvPicPr>
          <p:cNvPr id="6" name="Picture 5"/>
          <p:cNvPicPr>
            <a:picLocks noChangeAspect="1"/>
          </p:cNvPicPr>
          <p:nvPr/>
        </p:nvPicPr>
        <p:blipFill>
          <a:blip r:embed="rId4"/>
          <a:stretch>
            <a:fillRect/>
          </a:stretch>
        </p:blipFill>
        <p:spPr>
          <a:xfrm flipH="1">
            <a:off x="8925561" y="4901014"/>
            <a:ext cx="3300559" cy="1956986"/>
          </a:xfrm>
          <a:prstGeom prst="rect">
            <a:avLst/>
          </a:prstGeom>
        </p:spPr>
      </p:pic>
      <p:sp>
        <p:nvSpPr>
          <p:cNvPr id="20" name="Rounded Rectangular Callout 19"/>
          <p:cNvSpPr/>
          <p:nvPr/>
        </p:nvSpPr>
        <p:spPr>
          <a:xfrm>
            <a:off x="4145446" y="2868510"/>
            <a:ext cx="4152294" cy="2360313"/>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3200" dirty="0" err="1" smtClean="0"/>
              <a:t>Chúng</a:t>
            </a:r>
            <a:r>
              <a:rPr lang="en-US" sz="3200" dirty="0" smtClean="0"/>
              <a:t> ta </a:t>
            </a:r>
            <a:r>
              <a:rPr lang="en-US" sz="3200" dirty="0" err="1" smtClean="0"/>
              <a:t>cùng</a:t>
            </a:r>
            <a:r>
              <a:rPr lang="en-US" sz="3200" dirty="0" smtClean="0"/>
              <a:t> </a:t>
            </a:r>
            <a:r>
              <a:rPr lang="en-US" sz="3200" dirty="0" err="1" smtClean="0"/>
              <a:t>theo</a:t>
            </a:r>
            <a:r>
              <a:rPr lang="en-US" sz="3200" dirty="0" smtClean="0"/>
              <a:t> </a:t>
            </a:r>
            <a:r>
              <a:rPr lang="en-US" sz="3200" dirty="0" err="1" smtClean="0"/>
              <a:t>dõi</a:t>
            </a:r>
            <a:r>
              <a:rPr lang="en-US" sz="3200" dirty="0" smtClean="0"/>
              <a:t> </a:t>
            </a:r>
            <a:r>
              <a:rPr lang="en-US" sz="3200" dirty="0" err="1" smtClean="0"/>
              <a:t>câu</a:t>
            </a:r>
            <a:r>
              <a:rPr lang="en-US" sz="3200" dirty="0" smtClean="0"/>
              <a:t> </a:t>
            </a:r>
            <a:r>
              <a:rPr lang="en-US" sz="3200" dirty="0" err="1" smtClean="0"/>
              <a:t>trả</a:t>
            </a:r>
            <a:r>
              <a:rPr lang="en-US" sz="3200" dirty="0" smtClean="0"/>
              <a:t> </a:t>
            </a:r>
            <a:r>
              <a:rPr lang="en-US" sz="3200" dirty="0" err="1" smtClean="0"/>
              <a:t>lời</a:t>
            </a:r>
            <a:r>
              <a:rPr lang="en-US" sz="3200" dirty="0" smtClean="0"/>
              <a:t> </a:t>
            </a:r>
            <a:r>
              <a:rPr lang="en-US" sz="3200" dirty="0" err="1" smtClean="0"/>
              <a:t>nhé</a:t>
            </a:r>
            <a:r>
              <a:rPr lang="en-US" sz="3200" dirty="0" smtClean="0"/>
              <a:t>...</a:t>
            </a:r>
            <a:endParaRPr lang="en-US" sz="3200" dirty="0"/>
          </a:p>
        </p:txBody>
      </p:sp>
    </p:spTree>
    <p:custDataLst>
      <p:tags r:id="rId1"/>
    </p:custDataLst>
    <p:extLst>
      <p:ext uri="{BB962C8B-B14F-4D97-AF65-F5344CB8AC3E}">
        <p14:creationId xmlns:p14="http://schemas.microsoft.com/office/powerpoint/2010/main" val="681236562"/>
      </p:ext>
    </p:extLst>
  </p:cSld>
  <p:clrMapOvr>
    <a:masterClrMapping/>
  </p:clrMapOvr>
  <mc:AlternateContent xmlns:mc="http://schemas.openxmlformats.org/markup-compatibility/2006" xmlns:p14="http://schemas.microsoft.com/office/powerpoint/2010/main">
    <mc:Choice Requires="p14">
      <p:transition spd="slow" p14:dur="1199" advTm="20001">
        <p14:prism/>
      </p:transition>
    </mc:Choice>
    <mc:Fallback xmlns="">
      <p:transition spd="slow" advTm="200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 người có thể sống bao lâu nếu không ăn -">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8452" y="115910"/>
            <a:ext cx="11173219" cy="6284794"/>
          </a:xfrm>
        </p:spPr>
      </p:pic>
    </p:spTree>
    <p:extLst>
      <p:ext uri="{BB962C8B-B14F-4D97-AF65-F5344CB8AC3E}">
        <p14:creationId xmlns:p14="http://schemas.microsoft.com/office/powerpoint/2010/main" val="1266416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7287" y="805442"/>
            <a:ext cx="5481200" cy="4301068"/>
          </a:xfrm>
          <a:prstGeom prst="rect">
            <a:avLst/>
          </a:prstGeom>
        </p:spPr>
      </p:pic>
      <p:sp>
        <p:nvSpPr>
          <p:cNvPr id="8" name="TextBox 7"/>
          <p:cNvSpPr txBox="1"/>
          <p:nvPr/>
        </p:nvSpPr>
        <p:spPr>
          <a:xfrm>
            <a:off x="242625" y="149437"/>
            <a:ext cx="11721450" cy="523220"/>
          </a:xfrm>
          <a:prstGeom prst="rect">
            <a:avLst/>
          </a:prstGeom>
          <a:solidFill>
            <a:srgbClr val="FFFF00"/>
          </a:solidFill>
        </p:spPr>
        <p:txBody>
          <a:bodyPr wrap="square" rtlCol="0">
            <a:spAutoFit/>
          </a:bodyPr>
          <a:lstStyle/>
          <a:p>
            <a:pPr algn="ct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Điều</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gì</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sẽ</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xảy</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ra</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nếu</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cây</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con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không</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được</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tưới</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nước</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dài</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2800" b="1" dirty="0" err="1" smtClean="0">
                <a:solidFill>
                  <a:schemeClr val="tx1">
                    <a:lumMod val="95000"/>
                    <a:lumOff val="5000"/>
                  </a:schemeClr>
                </a:solidFill>
                <a:latin typeface="Times New Roman" panose="02020603050405020304" pitchFamily="18" charset="0"/>
                <a:cs typeface="Times New Roman" panose="02020603050405020304" pitchFamily="18" charset="0"/>
              </a:rPr>
              <a:t>ngày</a:t>
            </a:r>
            <a:r>
              <a:rPr lang="en-US" sz="2800" b="1" dirty="0" smtClean="0">
                <a:solidFill>
                  <a:schemeClr val="tx1">
                    <a:lumMod val="95000"/>
                    <a:lumOff val="5000"/>
                  </a:schemeClr>
                </a:solidFill>
                <a:latin typeface="Times New Roman" panose="02020603050405020304" pitchFamily="18" charset="0"/>
                <a:cs typeface="Times New Roman" panose="02020603050405020304" pitchFamily="18" charset="0"/>
              </a:rPr>
              <a:t>?</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5306828" y="715024"/>
            <a:ext cx="6394699" cy="5237325"/>
            <a:chOff x="5306828" y="715024"/>
            <a:chExt cx="6394699" cy="5237325"/>
          </a:xfrm>
        </p:grpSpPr>
        <p:pic>
          <p:nvPicPr>
            <p:cNvPr id="6" name="Picture 5"/>
            <p:cNvPicPr>
              <a:picLocks noChangeAspect="1"/>
            </p:cNvPicPr>
            <p:nvPr/>
          </p:nvPicPr>
          <p:blipFill>
            <a:blip r:embed="rId3"/>
            <a:stretch>
              <a:fillRect/>
            </a:stretch>
          </p:blipFill>
          <p:spPr>
            <a:xfrm>
              <a:off x="6103350" y="1651281"/>
              <a:ext cx="5598177" cy="4301068"/>
            </a:xfrm>
            <a:prstGeom prst="rect">
              <a:avLst/>
            </a:prstGeom>
          </p:spPr>
        </p:pic>
        <p:sp>
          <p:nvSpPr>
            <p:cNvPr id="9" name="Curved Down Arrow 8"/>
            <p:cNvSpPr/>
            <p:nvPr/>
          </p:nvSpPr>
          <p:spPr>
            <a:xfrm rot="855792">
              <a:off x="5306828" y="715024"/>
              <a:ext cx="2141515" cy="8303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6915150" y="6217920"/>
            <a:ext cx="3406140" cy="523220"/>
          </a:xfrm>
          <a:prstGeom prst="rect">
            <a:avLst/>
          </a:prstGeom>
          <a:solidFill>
            <a:schemeClr val="accent2"/>
          </a:solidFill>
        </p:spPr>
        <p:txBody>
          <a:bodyPr wrap="square" rtlCol="0">
            <a:spAutoFit/>
          </a:bodyPr>
          <a:lstStyle/>
          <a:p>
            <a:pPr algn="ctr"/>
            <a:r>
              <a:rPr lang="en-US" sz="2800" b="1" dirty="0" err="1" smtClean="0">
                <a:latin typeface="Times New Roman" panose="02020603050405020304" pitchFamily="18" charset="0"/>
                <a:cs typeface="Times New Roman" panose="02020603050405020304" pitchFamily="18" charset="0"/>
              </a:rPr>
              <a:t>Cây</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bị</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héo</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và</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chết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57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6D86FE18-50E1-4E20-9949-72DFF55BA334}"/>
              </a:ext>
            </a:extLst>
          </p:cNvPr>
          <p:cNvSpPr>
            <a:spLocks noGrp="1" noChangeArrowheads="1"/>
          </p:cNvSpPr>
          <p:nvPr>
            <p:ph type="title"/>
          </p:nvPr>
        </p:nvSpPr>
        <p:spPr>
          <a:xfrm>
            <a:off x="3495" y="9614"/>
            <a:ext cx="3275239" cy="836384"/>
          </a:xfrm>
          <a:solidFill>
            <a:srgbClr val="00B0F0"/>
          </a:solidFill>
        </p:spPr>
        <p:txBody>
          <a:bodyPr>
            <a:normAutofit fontScale="90000"/>
          </a:bodyPr>
          <a:lstStyle/>
          <a:p>
            <a:pPr eaLnBrk="1" hangingPunct="1"/>
            <a:r>
              <a:rPr lang="en-US" altLang="en-US" dirty="0"/>
              <a:t> </a:t>
            </a:r>
            <a:r>
              <a:rPr lang="en-US" altLang="en-US" sz="4900" b="1" spc="50" dirty="0">
                <a:ln w="9525" cmpd="sng">
                  <a:solidFill>
                    <a:schemeClr val="accent1"/>
                  </a:solidFill>
                  <a:prstDash val="solid"/>
                </a:ln>
                <a:solidFill>
                  <a:srgbClr val="70AD47">
                    <a:tint val="1000"/>
                  </a:srgbClr>
                </a:solidFill>
                <a:effectLst>
                  <a:glow rad="38100">
                    <a:schemeClr val="accent1">
                      <a:alpha val="40000"/>
                    </a:schemeClr>
                  </a:glow>
                </a:effectLst>
                <a:latin typeface="+mn-lt"/>
              </a:rPr>
              <a:t>KHỞI ĐỘNG</a:t>
            </a:r>
          </a:p>
        </p:txBody>
      </p:sp>
      <p:sp>
        <p:nvSpPr>
          <p:cNvPr id="4099" name="Text Box 3">
            <a:extLst>
              <a:ext uri="{FF2B5EF4-FFF2-40B4-BE49-F238E27FC236}">
                <a16:creationId xmlns:a16="http://schemas.microsoft.com/office/drawing/2014/main" xmlns="" id="{1829E98C-8F33-4E16-BBAB-9673B72D7E1E}"/>
              </a:ext>
            </a:extLst>
          </p:cNvPr>
          <p:cNvSpPr txBox="1">
            <a:spLocks noChangeArrowheads="1"/>
          </p:cNvSpPr>
          <p:nvPr/>
        </p:nvSpPr>
        <p:spPr bwMode="auto">
          <a:xfrm>
            <a:off x="3184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latin typeface="Arial" panose="020B0604020202020204" pitchFamily="34" charset="0"/>
            </a:endParaRPr>
          </a:p>
        </p:txBody>
      </p:sp>
      <p:grpSp>
        <p:nvGrpSpPr>
          <p:cNvPr id="4100" name="Group 46">
            <a:extLst>
              <a:ext uri="{FF2B5EF4-FFF2-40B4-BE49-F238E27FC236}">
                <a16:creationId xmlns:a16="http://schemas.microsoft.com/office/drawing/2014/main" xmlns="" id="{81018D4B-BBBD-4EAD-96D6-FA092E1B5C28}"/>
              </a:ext>
            </a:extLst>
          </p:cNvPr>
          <p:cNvGrpSpPr>
            <a:grpSpLocks/>
          </p:cNvGrpSpPr>
          <p:nvPr/>
        </p:nvGrpSpPr>
        <p:grpSpPr bwMode="auto">
          <a:xfrm>
            <a:off x="112542" y="598119"/>
            <a:ext cx="11213568" cy="2270391"/>
            <a:chOff x="1296" y="1824"/>
            <a:chExt cx="3062" cy="432"/>
          </a:xfrm>
        </p:grpSpPr>
        <p:sp>
          <p:nvSpPr>
            <p:cNvPr id="88111" name="AutoShape 47">
              <a:extLst>
                <a:ext uri="{FF2B5EF4-FFF2-40B4-BE49-F238E27FC236}">
                  <a16:creationId xmlns:a16="http://schemas.microsoft.com/office/drawing/2014/main" xmlns="" id="{D7407F0B-45C7-401D-9A50-D55996A3A142}"/>
                </a:ext>
              </a:extLst>
            </p:cNvPr>
            <p:cNvSpPr>
              <a:spLocks noChangeArrowheads="1"/>
            </p:cNvSpPr>
            <p:nvPr/>
          </p:nvSpPr>
          <p:spPr bwMode="gray">
            <a:xfrm>
              <a:off x="1622" y="188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eaLnBrk="1" hangingPunct="1">
                <a:defRPr/>
              </a:pPr>
              <a:endParaRPr lang="en-US"/>
            </a:p>
          </p:txBody>
        </p:sp>
        <p:sp>
          <p:nvSpPr>
            <p:cNvPr id="4112" name="AutoShape 48">
              <a:extLst>
                <a:ext uri="{FF2B5EF4-FFF2-40B4-BE49-F238E27FC236}">
                  <a16:creationId xmlns:a16="http://schemas.microsoft.com/office/drawing/2014/main" xmlns="" id="{74AE5A65-D48D-4C5B-8C38-E705F476426D}"/>
                </a:ext>
              </a:extLst>
            </p:cNvPr>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latin typeface="Arial" panose="020B0604020202020204" pitchFamily="34" charset="0"/>
              </a:endParaRPr>
            </a:p>
          </p:txBody>
        </p:sp>
        <p:sp>
          <p:nvSpPr>
            <p:cNvPr id="4113" name="Text Box 49">
              <a:extLst>
                <a:ext uri="{FF2B5EF4-FFF2-40B4-BE49-F238E27FC236}">
                  <a16:creationId xmlns:a16="http://schemas.microsoft.com/office/drawing/2014/main" xmlns="" id="{407F52CD-1C9E-4ECD-A452-EA4AAE564D91}"/>
                </a:ext>
              </a:extLst>
            </p:cNvPr>
            <p:cNvSpPr txBox="1">
              <a:spLocks noChangeArrowheads="1"/>
            </p:cNvSpPr>
            <p:nvPr/>
          </p:nvSpPr>
          <p:spPr bwMode="gray">
            <a:xfrm>
              <a:off x="1715" y="1910"/>
              <a:ext cx="2513"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en-US" altLang="en-US" dirty="0" smtClean="0">
                  <a:solidFill>
                    <a:srgbClr val="000000"/>
                  </a:solidFill>
                  <a:latin typeface="Arial" panose="020B0604020202020204" pitchFamily="34" charset="0"/>
                </a:rPr>
                <a:t>Theo </a:t>
              </a:r>
              <a:r>
                <a:rPr lang="en-US" altLang="en-US" dirty="0" err="1" smtClean="0">
                  <a:solidFill>
                    <a:srgbClr val="000000"/>
                  </a:solidFill>
                  <a:latin typeface="Arial" panose="020B0604020202020204" pitchFamily="34" charset="0"/>
                </a:rPr>
                <a:t>em</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để</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duy</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trì</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sự</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sống</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chúng</a:t>
              </a:r>
              <a:r>
                <a:rPr lang="en-US" altLang="en-US" dirty="0" smtClean="0">
                  <a:solidFill>
                    <a:srgbClr val="000000"/>
                  </a:solidFill>
                  <a:latin typeface="Arial" panose="020B0604020202020204" pitchFamily="34" charset="0"/>
                </a:rPr>
                <a:t> ta </a:t>
              </a:r>
              <a:r>
                <a:rPr lang="en-US" altLang="en-US" dirty="0" err="1" smtClean="0">
                  <a:solidFill>
                    <a:srgbClr val="000000"/>
                  </a:solidFill>
                  <a:latin typeface="Arial" panose="020B0604020202020204" pitchFamily="34" charset="0"/>
                </a:rPr>
                <a:t>cần</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phải</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làm</a:t>
              </a:r>
              <a:r>
                <a:rPr lang="en-US" altLang="en-US" dirty="0" smtClean="0">
                  <a:solidFill>
                    <a:srgbClr val="000000"/>
                  </a:solidFill>
                  <a:latin typeface="Arial" panose="020B0604020202020204" pitchFamily="34" charset="0"/>
                </a:rPr>
                <a:t> </a:t>
              </a:r>
              <a:r>
                <a:rPr lang="en-US" altLang="en-US" dirty="0" err="1" smtClean="0">
                  <a:solidFill>
                    <a:srgbClr val="000000"/>
                  </a:solidFill>
                  <a:latin typeface="Arial" panose="020B0604020202020204" pitchFamily="34" charset="0"/>
                </a:rPr>
                <a:t>gì</a:t>
              </a:r>
              <a:r>
                <a:rPr lang="en-US" altLang="en-US" dirty="0" smtClean="0">
                  <a:solidFill>
                    <a:srgbClr val="000000"/>
                  </a:solidFill>
                  <a:latin typeface="Arial" panose="020B0604020202020204" pitchFamily="34" charset="0"/>
                </a:rPr>
                <a:t>?</a:t>
              </a:r>
              <a:endParaRPr lang="en-US" altLang="en-US" dirty="0">
                <a:solidFill>
                  <a:srgbClr val="000000"/>
                </a:solidFill>
                <a:latin typeface="Arial" panose="020B0604020202020204" pitchFamily="34" charset="0"/>
              </a:endParaRPr>
            </a:p>
          </p:txBody>
        </p:sp>
        <p:sp>
          <p:nvSpPr>
            <p:cNvPr id="4114" name="Text Box 50">
              <a:extLst>
                <a:ext uri="{FF2B5EF4-FFF2-40B4-BE49-F238E27FC236}">
                  <a16:creationId xmlns:a16="http://schemas.microsoft.com/office/drawing/2014/main" xmlns="" id="{4D131BF6-4CCA-44B0-B835-F9E168BC4E91}"/>
                </a:ext>
              </a:extLst>
            </p:cNvPr>
            <p:cNvSpPr txBox="1">
              <a:spLocks noChangeArrowheads="1"/>
            </p:cNvSpPr>
            <p:nvPr/>
          </p:nvSpPr>
          <p:spPr bwMode="gray">
            <a:xfrm>
              <a:off x="1432" y="1958"/>
              <a:ext cx="120"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0" dirty="0">
                  <a:solidFill>
                    <a:schemeClr val="bg1"/>
                  </a:solidFill>
                  <a:latin typeface="Arial" panose="020B0604020202020204" pitchFamily="34" charset="0"/>
                </a:rPr>
                <a:t>3</a:t>
              </a:r>
            </a:p>
          </p:txBody>
        </p:sp>
      </p:grpSp>
      <p:grpSp>
        <p:nvGrpSpPr>
          <p:cNvPr id="3" name="Group 2">
            <a:extLst>
              <a:ext uri="{FF2B5EF4-FFF2-40B4-BE49-F238E27FC236}">
                <a16:creationId xmlns:a16="http://schemas.microsoft.com/office/drawing/2014/main" xmlns="" id="{74B260A3-DC0C-4A5C-845A-793D517DDCC8}"/>
              </a:ext>
            </a:extLst>
          </p:cNvPr>
          <p:cNvGrpSpPr/>
          <p:nvPr/>
        </p:nvGrpSpPr>
        <p:grpSpPr>
          <a:xfrm>
            <a:off x="6265980" y="3488452"/>
            <a:ext cx="5856879" cy="1916594"/>
            <a:chOff x="5176420" y="242823"/>
            <a:chExt cx="7525540" cy="956186"/>
          </a:xfrm>
        </p:grpSpPr>
        <p:grpSp>
          <p:nvGrpSpPr>
            <p:cNvPr id="4101" name="Group 51">
              <a:extLst>
                <a:ext uri="{FF2B5EF4-FFF2-40B4-BE49-F238E27FC236}">
                  <a16:creationId xmlns:a16="http://schemas.microsoft.com/office/drawing/2014/main" xmlns="" id="{C99CF557-0B3C-4946-BCB8-F5D757D7B5FC}"/>
                </a:ext>
              </a:extLst>
            </p:cNvPr>
            <p:cNvGrpSpPr>
              <a:grpSpLocks/>
            </p:cNvGrpSpPr>
            <p:nvPr/>
          </p:nvGrpSpPr>
          <p:grpSpPr bwMode="auto">
            <a:xfrm>
              <a:off x="5176420" y="242823"/>
              <a:ext cx="7525540" cy="956186"/>
              <a:chOff x="-50" y="1393"/>
              <a:chExt cx="8671" cy="709"/>
            </a:xfrm>
          </p:grpSpPr>
          <p:sp>
            <p:nvSpPr>
              <p:cNvPr id="88116" name="AutoShape 52">
                <a:extLst>
                  <a:ext uri="{FF2B5EF4-FFF2-40B4-BE49-F238E27FC236}">
                    <a16:creationId xmlns:a16="http://schemas.microsoft.com/office/drawing/2014/main" xmlns="" id="{A37D4E2D-2F0E-4CE8-AB12-94398969BD93}"/>
                  </a:ext>
                </a:extLst>
              </p:cNvPr>
              <p:cNvSpPr>
                <a:spLocks noChangeArrowheads="1"/>
              </p:cNvSpPr>
              <p:nvPr/>
            </p:nvSpPr>
            <p:spPr bwMode="gray">
              <a:xfrm>
                <a:off x="1557" y="1393"/>
                <a:ext cx="7064" cy="709"/>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eaLnBrk="1" hangingPunct="1">
                  <a:defRPr/>
                </a:pPr>
                <a:endParaRPr lang="en-US"/>
              </a:p>
            </p:txBody>
          </p:sp>
          <p:sp>
            <p:nvSpPr>
              <p:cNvPr id="4108" name="AutoShape 53">
                <a:extLst>
                  <a:ext uri="{FF2B5EF4-FFF2-40B4-BE49-F238E27FC236}">
                    <a16:creationId xmlns:a16="http://schemas.microsoft.com/office/drawing/2014/main" xmlns="" id="{0528CE41-0883-4D8A-8E12-F6C5F35F357F}"/>
                  </a:ext>
                </a:extLst>
              </p:cNvPr>
              <p:cNvSpPr>
                <a:spLocks noChangeArrowheads="1"/>
              </p:cNvSpPr>
              <p:nvPr/>
            </p:nvSpPr>
            <p:spPr bwMode="gray">
              <a:xfrm>
                <a:off x="-50" y="1487"/>
                <a:ext cx="2720" cy="509"/>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b="0">
                  <a:latin typeface="Arial" panose="020B0604020202020204" pitchFamily="34" charset="0"/>
                </a:endParaRPr>
              </a:p>
            </p:txBody>
          </p:sp>
          <p:sp>
            <p:nvSpPr>
              <p:cNvPr id="4109" name="Text Box 54">
                <a:extLst>
                  <a:ext uri="{FF2B5EF4-FFF2-40B4-BE49-F238E27FC236}">
                    <a16:creationId xmlns:a16="http://schemas.microsoft.com/office/drawing/2014/main" xmlns="" id="{46BCF8DD-0EE2-4975-A444-A2FBCBF2032A}"/>
                  </a:ext>
                </a:extLst>
              </p:cNvPr>
              <p:cNvSpPr txBox="1">
                <a:spLocks noChangeArrowheads="1"/>
              </p:cNvSpPr>
              <p:nvPr/>
            </p:nvSpPr>
            <p:spPr bwMode="gray">
              <a:xfrm>
                <a:off x="4016" y="1747"/>
                <a:ext cx="2160"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endParaRPr lang="en-US" altLang="en-US" sz="1800">
                  <a:solidFill>
                    <a:srgbClr val="000000"/>
                  </a:solidFill>
                  <a:latin typeface="Arial" panose="020B0604020202020204" pitchFamily="34" charset="0"/>
                </a:endParaRPr>
              </a:p>
            </p:txBody>
          </p:sp>
          <p:sp>
            <p:nvSpPr>
              <p:cNvPr id="4110" name="Text Box 55">
                <a:extLst>
                  <a:ext uri="{FF2B5EF4-FFF2-40B4-BE49-F238E27FC236}">
                    <a16:creationId xmlns:a16="http://schemas.microsoft.com/office/drawing/2014/main" xmlns="" id="{1F7604BB-1F1D-4C1E-9B99-649DD435784F}"/>
                  </a:ext>
                </a:extLst>
              </p:cNvPr>
              <p:cNvSpPr txBox="1">
                <a:spLocks noChangeArrowheads="1"/>
              </p:cNvSpPr>
              <p:nvPr/>
            </p:nvSpPr>
            <p:spPr bwMode="gray">
              <a:xfrm>
                <a:off x="975" y="1619"/>
                <a:ext cx="66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3600" b="0" dirty="0">
                    <a:solidFill>
                      <a:schemeClr val="bg1"/>
                    </a:solidFill>
                    <a:latin typeface="Arial" panose="020B0604020202020204" pitchFamily="34" charset="0"/>
                  </a:rPr>
                  <a:t>3</a:t>
                </a:r>
              </a:p>
            </p:txBody>
          </p:sp>
        </p:grpSp>
        <p:sp>
          <p:nvSpPr>
            <p:cNvPr id="4102" name="Rectangle 1">
              <a:extLst>
                <a:ext uri="{FF2B5EF4-FFF2-40B4-BE49-F238E27FC236}">
                  <a16:creationId xmlns:a16="http://schemas.microsoft.com/office/drawing/2014/main" xmlns="" id="{346C0366-DB5D-4C6F-AB98-E9BDA52975D0}"/>
                </a:ext>
              </a:extLst>
            </p:cNvPr>
            <p:cNvSpPr>
              <a:spLocks noChangeArrowheads="1"/>
            </p:cNvSpPr>
            <p:nvPr/>
          </p:nvSpPr>
          <p:spPr bwMode="auto">
            <a:xfrm>
              <a:off x="7627763" y="325814"/>
              <a:ext cx="4760949" cy="69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vi-VN" altLang="en-US" dirty="0" smtClean="0">
                  <a:solidFill>
                    <a:srgbClr val="C00000"/>
                  </a:solidFill>
                  <a:latin typeface="Arial" panose="020B0604020202020204" pitchFamily="34" charset="0"/>
                </a:rPr>
                <a:t>Theo em chủ đề bài học ngày hôm nay của chúng ta là gì?</a:t>
              </a:r>
              <a:endParaRPr lang="en-US" altLang="en-US" dirty="0">
                <a:solidFill>
                  <a:srgbClr val="C00000"/>
                </a:solidFill>
                <a:latin typeface="Arial" panose="020B0604020202020204" pitchFamily="34" charset="0"/>
              </a:endParaRPr>
            </a:p>
          </p:txBody>
        </p:sp>
      </p:grpSp>
      <p:sp>
        <p:nvSpPr>
          <p:cNvPr id="4" name="Arrow: Right 3">
            <a:extLst>
              <a:ext uri="{FF2B5EF4-FFF2-40B4-BE49-F238E27FC236}">
                <a16:creationId xmlns:a16="http://schemas.microsoft.com/office/drawing/2014/main" xmlns="" id="{A1C4A253-4ACA-4154-B026-993F9DF08B7F}"/>
              </a:ext>
            </a:extLst>
          </p:cNvPr>
          <p:cNvSpPr/>
          <p:nvPr/>
        </p:nvSpPr>
        <p:spPr>
          <a:xfrm>
            <a:off x="4717545" y="4201632"/>
            <a:ext cx="1514006" cy="4902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65402" y="4901014"/>
            <a:ext cx="3859102" cy="1956986"/>
          </a:xfrm>
          <a:prstGeom prst="rect">
            <a:avLst/>
          </a:prstGeom>
        </p:spPr>
      </p:pic>
      <p:pic>
        <p:nvPicPr>
          <p:cNvPr id="6" name="Picture 5"/>
          <p:cNvPicPr>
            <a:picLocks noChangeAspect="1"/>
          </p:cNvPicPr>
          <p:nvPr/>
        </p:nvPicPr>
        <p:blipFill>
          <a:blip r:embed="rId4"/>
          <a:stretch>
            <a:fillRect/>
          </a:stretch>
        </p:blipFill>
        <p:spPr>
          <a:xfrm flipH="1">
            <a:off x="8925561" y="4901014"/>
            <a:ext cx="3300559" cy="1956986"/>
          </a:xfrm>
          <a:prstGeom prst="rect">
            <a:avLst/>
          </a:prstGeom>
        </p:spPr>
      </p:pic>
      <p:sp>
        <p:nvSpPr>
          <p:cNvPr id="20" name="Rounded Rectangular Callout 19"/>
          <p:cNvSpPr/>
          <p:nvPr/>
        </p:nvSpPr>
        <p:spPr>
          <a:xfrm>
            <a:off x="321460" y="2868510"/>
            <a:ext cx="4152294" cy="3400445"/>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3200" dirty="0" err="1" smtClean="0"/>
              <a:t>Để</a:t>
            </a:r>
            <a:r>
              <a:rPr lang="en-US" sz="3200" dirty="0" smtClean="0"/>
              <a:t> </a:t>
            </a:r>
            <a:r>
              <a:rPr lang="en-US" sz="3200" dirty="0" err="1" smtClean="0"/>
              <a:t>duy</a:t>
            </a:r>
            <a:r>
              <a:rPr lang="en-US" sz="3200" dirty="0" smtClean="0"/>
              <a:t> </a:t>
            </a:r>
            <a:r>
              <a:rPr lang="en-US" sz="3200" dirty="0" err="1" smtClean="0"/>
              <a:t>trì</a:t>
            </a:r>
            <a:r>
              <a:rPr lang="en-US" sz="3200" dirty="0" smtClean="0"/>
              <a:t> </a:t>
            </a:r>
            <a:r>
              <a:rPr lang="en-US" sz="3200" dirty="0" err="1" smtClean="0"/>
              <a:t>sự</a:t>
            </a:r>
            <a:r>
              <a:rPr lang="en-US" sz="3200" dirty="0" smtClean="0"/>
              <a:t> </a:t>
            </a:r>
            <a:r>
              <a:rPr lang="en-US" sz="3200" dirty="0" err="1" smtClean="0"/>
              <a:t>sống</a:t>
            </a:r>
            <a:r>
              <a:rPr lang="en-US" sz="3200" dirty="0" smtClean="0"/>
              <a:t> </a:t>
            </a:r>
            <a:r>
              <a:rPr lang="en-US" sz="3200" dirty="0" err="1" smtClean="0"/>
              <a:t>sinh</a:t>
            </a:r>
            <a:r>
              <a:rPr lang="en-US" sz="3200" dirty="0" smtClean="0"/>
              <a:t> </a:t>
            </a:r>
            <a:r>
              <a:rPr lang="en-US" sz="3200" dirty="0" err="1" smtClean="0"/>
              <a:t>vật</a:t>
            </a:r>
            <a:r>
              <a:rPr lang="en-US" sz="3200" dirty="0" smtClean="0"/>
              <a:t> </a:t>
            </a:r>
            <a:r>
              <a:rPr lang="en-US" sz="3200" dirty="0" err="1" smtClean="0"/>
              <a:t>cần</a:t>
            </a:r>
            <a:r>
              <a:rPr lang="en-US" sz="3200" dirty="0" smtClean="0"/>
              <a:t> </a:t>
            </a:r>
            <a:r>
              <a:rPr lang="en-US" sz="3200" dirty="0" err="1" smtClean="0"/>
              <a:t>được</a:t>
            </a:r>
            <a:r>
              <a:rPr lang="en-US" sz="3200" dirty="0" smtClean="0"/>
              <a:t> </a:t>
            </a:r>
            <a:r>
              <a:rPr lang="en-US" sz="3200" dirty="0" err="1" smtClean="0"/>
              <a:t>cung</a:t>
            </a:r>
            <a:r>
              <a:rPr lang="en-US" sz="3200" dirty="0" smtClean="0"/>
              <a:t> </a:t>
            </a:r>
            <a:r>
              <a:rPr lang="en-US" sz="3200" dirty="0" err="1" smtClean="0"/>
              <a:t>cấp</a:t>
            </a:r>
            <a:r>
              <a:rPr lang="en-US" sz="3200" dirty="0" smtClean="0"/>
              <a:t> </a:t>
            </a:r>
            <a:r>
              <a:rPr lang="en-US" sz="3200" dirty="0" err="1" smtClean="0"/>
              <a:t>đủ</a:t>
            </a:r>
            <a:r>
              <a:rPr lang="en-US" sz="3200" dirty="0" smtClean="0"/>
              <a:t> </a:t>
            </a:r>
            <a:r>
              <a:rPr lang="en-US" sz="3200" dirty="0" err="1" smtClean="0"/>
              <a:t>nước</a:t>
            </a:r>
            <a:r>
              <a:rPr lang="en-US" sz="3200" dirty="0" smtClean="0"/>
              <a:t> </a:t>
            </a:r>
            <a:r>
              <a:rPr lang="en-US" sz="3200" dirty="0" err="1" smtClean="0"/>
              <a:t>và</a:t>
            </a:r>
            <a:r>
              <a:rPr lang="en-US" sz="3200" dirty="0" smtClean="0"/>
              <a:t> </a:t>
            </a:r>
            <a:r>
              <a:rPr lang="en-US" sz="3200" dirty="0" err="1" smtClean="0"/>
              <a:t>các</a:t>
            </a:r>
            <a:r>
              <a:rPr lang="en-US" sz="3200" dirty="0" smtClean="0"/>
              <a:t> </a:t>
            </a:r>
            <a:r>
              <a:rPr lang="en-US" sz="3200" dirty="0" err="1" smtClean="0"/>
              <a:t>chất</a:t>
            </a:r>
            <a:r>
              <a:rPr lang="en-US" sz="3200" dirty="0" smtClean="0"/>
              <a:t> </a:t>
            </a:r>
            <a:r>
              <a:rPr lang="en-US" sz="3200" dirty="0" err="1" smtClean="0"/>
              <a:t>dinh</a:t>
            </a:r>
            <a:r>
              <a:rPr lang="en-US" sz="3200" dirty="0" smtClean="0"/>
              <a:t> </a:t>
            </a:r>
            <a:r>
              <a:rPr lang="en-US" sz="3200" dirty="0" err="1" smtClean="0"/>
              <a:t>dưỡng</a:t>
            </a:r>
            <a:r>
              <a:rPr lang="en-US" sz="3200" dirty="0" smtClean="0"/>
              <a:t> (protein, </a:t>
            </a:r>
            <a:r>
              <a:rPr lang="en-US" sz="3200" dirty="0" err="1" smtClean="0"/>
              <a:t>lipit</a:t>
            </a:r>
            <a:r>
              <a:rPr lang="en-US" sz="3200" dirty="0" smtClean="0"/>
              <a:t>, </a:t>
            </a:r>
            <a:r>
              <a:rPr lang="en-US" sz="3200" dirty="0" err="1" smtClean="0"/>
              <a:t>gluxit</a:t>
            </a:r>
            <a:r>
              <a:rPr lang="en-US" sz="3200" dirty="0" smtClean="0"/>
              <a:t>, </a:t>
            </a:r>
            <a:r>
              <a:rPr lang="en-US" sz="3200" dirty="0" err="1" smtClean="0"/>
              <a:t>chất</a:t>
            </a:r>
            <a:r>
              <a:rPr lang="en-US" sz="3200" dirty="0" smtClean="0"/>
              <a:t> </a:t>
            </a:r>
            <a:r>
              <a:rPr lang="en-US" sz="3200" dirty="0" err="1" smtClean="0"/>
              <a:t>khoáng</a:t>
            </a:r>
            <a:r>
              <a:rPr lang="en-US" sz="3200" dirty="0" smtClean="0"/>
              <a:t>,…)</a:t>
            </a:r>
            <a:endParaRPr lang="en-US" sz="3200" dirty="0"/>
          </a:p>
        </p:txBody>
      </p:sp>
    </p:spTree>
    <p:custDataLst>
      <p:tags r:id="rId1"/>
    </p:custDataLst>
    <p:extLst>
      <p:ext uri="{BB962C8B-B14F-4D97-AF65-F5344CB8AC3E}">
        <p14:creationId xmlns:p14="http://schemas.microsoft.com/office/powerpoint/2010/main" val="2803625613"/>
      </p:ext>
    </p:extLst>
  </p:cSld>
  <p:clrMapOvr>
    <a:masterClrMapping/>
  </p:clrMapOvr>
  <mc:AlternateContent xmlns:mc="http://schemas.openxmlformats.org/markup-compatibility/2006" xmlns:p14="http://schemas.microsoft.com/office/powerpoint/2010/main">
    <mc:Choice Requires="p14">
      <p:transition spd="slow" p14:dur="1199" advTm="20001">
        <p14:prism/>
      </p:transition>
    </mc:Choice>
    <mc:Fallback xmlns="">
      <p:transition spd="slow" advTm="200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ppt_w</p:attrName>
                                        </p:attrNameLst>
                                      </p:cBhvr>
                                      <p:tavLst>
                                        <p:tav tm="0" fmla="#ppt_w*sin(2.5*pi*$)">
                                          <p:val>
                                            <p:fltVal val="0"/>
                                          </p:val>
                                        </p:tav>
                                        <p:tav tm="100000">
                                          <p:val>
                                            <p:fltVal val="1"/>
                                          </p:val>
                                        </p:tav>
                                      </p:tavLst>
                                    </p:anim>
                                    <p:anim calcmode="lin" valueType="num">
                                      <p:cBhvr>
                                        <p:cTn id="21"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8978" y="479501"/>
            <a:ext cx="10981006" cy="212365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ctr"/>
            <a:r>
              <a:rPr lang="vi-VN" altLang="en-US" sz="4400" b="1" cap="none" spc="0" dirty="0" smtClean="0">
                <a:ln w="13462">
                  <a:solidFill>
                    <a:schemeClr val="bg1"/>
                  </a:solidFill>
                  <a:prstDash val="solid"/>
                </a:ln>
                <a:solidFill>
                  <a:schemeClr val="accent5">
                    <a:lumMod val="50000"/>
                  </a:schemeClr>
                </a:solidFill>
                <a:effectLst>
                  <a:outerShdw dist="38100" dir="2700000" algn="bl" rotWithShape="0">
                    <a:schemeClr val="accent5"/>
                  </a:outerShdw>
                </a:effectLst>
                <a:latin typeface="Times New Roman" panose="02020603050405020304" pitchFamily="18" charset="0"/>
                <a:ea typeface="+mj-ea"/>
                <a:cs typeface="Times New Roman" panose="02020603050405020304" pitchFamily="18" charset="0"/>
              </a:rPr>
              <a:t>BÀI </a:t>
            </a:r>
            <a:r>
              <a:rPr lang="en-US" altLang="en-US" sz="4400" b="1" dirty="0" smtClean="0">
                <a:ln w="13462">
                  <a:solidFill>
                    <a:schemeClr val="bg1"/>
                  </a:solidFill>
                  <a:prstDash val="solid"/>
                </a:ln>
                <a:solidFill>
                  <a:schemeClr val="accent5">
                    <a:lumMod val="50000"/>
                  </a:schemeClr>
                </a:solidFill>
                <a:effectLst>
                  <a:outerShdw dist="38100" dir="2700000" algn="bl" rotWithShape="0">
                    <a:schemeClr val="accent5"/>
                  </a:outerShdw>
                </a:effectLst>
                <a:latin typeface="Times New Roman" panose="02020603050405020304" pitchFamily="18" charset="0"/>
                <a:ea typeface="+mj-ea"/>
                <a:cs typeface="Times New Roman" panose="02020603050405020304" pitchFamily="18" charset="0"/>
              </a:rPr>
              <a:t>24</a:t>
            </a:r>
            <a:r>
              <a:rPr lang="vi-VN" altLang="en-US" sz="4400" b="1" cap="none" spc="0" dirty="0" smtClean="0">
                <a:ln w="13462">
                  <a:solidFill>
                    <a:schemeClr val="bg1"/>
                  </a:solidFill>
                  <a:prstDash val="solid"/>
                </a:ln>
                <a:solidFill>
                  <a:schemeClr val="accent5">
                    <a:lumMod val="50000"/>
                  </a:schemeClr>
                </a:solidFill>
                <a:effectLst>
                  <a:outerShdw dist="38100" dir="2700000" algn="bl" rotWithShape="0">
                    <a:schemeClr val="accent5"/>
                  </a:outerShdw>
                </a:effectLst>
                <a:latin typeface="Times New Roman" panose="02020603050405020304" pitchFamily="18" charset="0"/>
                <a:ea typeface="+mj-ea"/>
                <a:cs typeface="Times New Roman" panose="02020603050405020304" pitchFamily="18" charset="0"/>
              </a:rPr>
              <a:t>:</a:t>
            </a:r>
            <a:endParaRPr lang="en-US" altLang="en-US" sz="4400" b="1" cap="none" spc="0" dirty="0" smtClean="0">
              <a:ln w="13462">
                <a:solidFill>
                  <a:schemeClr val="bg1"/>
                </a:solidFill>
                <a:prstDash val="solid"/>
              </a:ln>
              <a:solidFill>
                <a:schemeClr val="accent5">
                  <a:lumMod val="50000"/>
                </a:schemeClr>
              </a:solidFill>
              <a:effectLst>
                <a:outerShdw dist="38100" dir="2700000" algn="bl" rotWithShape="0">
                  <a:schemeClr val="accent5"/>
                </a:outerShdw>
              </a:effectLst>
              <a:latin typeface="Times New Roman" panose="02020603050405020304" pitchFamily="18" charset="0"/>
              <a:ea typeface="+mj-ea"/>
              <a:cs typeface="Times New Roman" panose="02020603050405020304" pitchFamily="18" charset="0"/>
            </a:endParaRPr>
          </a:p>
          <a:p>
            <a:pPr algn="ctr"/>
            <a:r>
              <a:rPr lang="en-US" altLang="en-US" sz="4400" b="1" cap="none" spc="0" dirty="0" smtClean="0">
                <a:ln w="13462">
                  <a:solidFill>
                    <a:schemeClr val="bg1"/>
                  </a:solidFill>
                  <a:prstDash val="solid"/>
                </a:ln>
                <a:solidFill>
                  <a:schemeClr val="accent5">
                    <a:lumMod val="50000"/>
                  </a:schemeClr>
                </a:solidFill>
                <a:effectLst>
                  <a:outerShdw dist="38100" dir="2700000" algn="bl" rotWithShape="0">
                    <a:schemeClr val="accent5"/>
                  </a:outerShdw>
                </a:effectLst>
                <a:latin typeface="Times New Roman" panose="02020603050405020304" pitchFamily="18" charset="0"/>
                <a:ea typeface="+mj-ea"/>
                <a:cs typeface="Times New Roman" panose="02020603050405020304" pitchFamily="18" charset="0"/>
              </a:rPr>
              <a:t>VAI TRÒ CỦA NƯỚC VÀ CÁC CHẤT DINH DƯỠNG ĐỐI VỚI SINH VẬT</a:t>
            </a:r>
            <a:endParaRPr lang="en-US" sz="4400" b="1" cap="none" spc="0" dirty="0">
              <a:ln w="13462">
                <a:solidFill>
                  <a:schemeClr val="bg1"/>
                </a:solidFill>
                <a:prstDash val="solid"/>
              </a:ln>
              <a:solidFill>
                <a:schemeClr val="accent5">
                  <a:lumMod val="50000"/>
                </a:schemeClr>
              </a:solidFill>
              <a:effectLst>
                <a:outerShdw dist="38100" dir="2700000" algn="bl" rotWithShape="0">
                  <a:schemeClr val="accent5"/>
                </a:outerShdw>
              </a:effectLst>
            </a:endParaRPr>
          </a:p>
        </p:txBody>
      </p:sp>
      <p:pic>
        <p:nvPicPr>
          <p:cNvPr id="6" name="Picture 5"/>
          <p:cNvPicPr>
            <a:picLocks noChangeAspect="1"/>
          </p:cNvPicPr>
          <p:nvPr/>
        </p:nvPicPr>
        <p:blipFill>
          <a:blip r:embed="rId2"/>
          <a:stretch>
            <a:fillRect/>
          </a:stretch>
        </p:blipFill>
        <p:spPr>
          <a:xfrm rot="10800000" flipH="1" flipV="1">
            <a:off x="10271760" y="0"/>
            <a:ext cx="1935480" cy="1384512"/>
          </a:xfrm>
          <a:prstGeom prst="rect">
            <a:avLst/>
          </a:prstGeom>
        </p:spPr>
      </p:pic>
      <p:pic>
        <p:nvPicPr>
          <p:cNvPr id="7" name="Picture 6"/>
          <p:cNvPicPr>
            <a:picLocks noChangeAspect="1"/>
          </p:cNvPicPr>
          <p:nvPr/>
        </p:nvPicPr>
        <p:blipFill>
          <a:blip r:embed="rId3"/>
          <a:stretch>
            <a:fillRect/>
          </a:stretch>
        </p:blipFill>
        <p:spPr>
          <a:xfrm>
            <a:off x="0" y="2773757"/>
            <a:ext cx="5587030" cy="3933825"/>
          </a:xfrm>
          <a:prstGeom prst="rect">
            <a:avLst/>
          </a:prstGeom>
        </p:spPr>
      </p:pic>
      <p:pic>
        <p:nvPicPr>
          <p:cNvPr id="8" name="图片 16"/>
          <p:cNvPicPr>
            <a:picLocks noChangeAspect="1"/>
          </p:cNvPicPr>
          <p:nvPr/>
        </p:nvPicPr>
        <p:blipFill>
          <a:blip r:embed="rId4" cstate="screen"/>
          <a:stretch>
            <a:fillRect/>
          </a:stretch>
        </p:blipFill>
        <p:spPr>
          <a:xfrm>
            <a:off x="0" y="0"/>
            <a:ext cx="1920240" cy="1672125"/>
          </a:xfrm>
          <a:prstGeom prst="rect">
            <a:avLst/>
          </a:prstGeom>
        </p:spPr>
      </p:pic>
      <p:pic>
        <p:nvPicPr>
          <p:cNvPr id="9" name="Picture 8"/>
          <p:cNvPicPr>
            <a:picLocks noChangeAspect="1"/>
          </p:cNvPicPr>
          <p:nvPr/>
        </p:nvPicPr>
        <p:blipFill>
          <a:blip r:embed="rId5"/>
          <a:stretch>
            <a:fillRect/>
          </a:stretch>
        </p:blipFill>
        <p:spPr>
          <a:xfrm>
            <a:off x="6601117" y="2915679"/>
            <a:ext cx="5352735" cy="3791903"/>
          </a:xfrm>
          <a:prstGeom prst="rect">
            <a:avLst/>
          </a:prstGeom>
        </p:spPr>
      </p:pic>
    </p:spTree>
    <p:extLst>
      <p:ext uri="{BB962C8B-B14F-4D97-AF65-F5344CB8AC3E}">
        <p14:creationId xmlns:p14="http://schemas.microsoft.com/office/powerpoint/2010/main" val="167125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SLIDE_TITLE" val="KHỞI ĐỘNG 1"/>
  <p:tag name="ISPRING_SLIDE_INDENT_LEVEL" val="0"/>
  <p:tag name="ISPRING_PLAYER_LAYOUT_TYPE" val="Full"/>
  <p:tag name="ISPRING_CUSTOM_TIMING_USED" val="1"/>
  <p:tag name="GENSWF_ADVANCE_TIME" val="12"/>
  <p:tag name="ISPRING_SLIDE_ID_2" val="{8784B991-224C-435C-BBAD-0ADD18AC7366}"/>
</p:tagLst>
</file>

<file path=ppt/tags/tag2.xml><?xml version="1.0" encoding="utf-8"?>
<p:tagLst xmlns:a="http://schemas.openxmlformats.org/drawingml/2006/main" xmlns:r="http://schemas.openxmlformats.org/officeDocument/2006/relationships" xmlns:p="http://schemas.openxmlformats.org/presentationml/2006/main">
  <p:tag name="GENSWF_SLIDE_TITLE" val="KHỞI ĐỘNG 2"/>
  <p:tag name="ISPRING_SLIDE_INDENT_LEVEL" val="0"/>
  <p:tag name="ISPRING_PLAYER_LAYOUT_TYPE" val="Full"/>
  <p:tag name="ISPRING_CUSTOM_TIMING_USED" val="1"/>
  <p:tag name="GENSWF_ADVANCE_TIME" val="20.001"/>
  <p:tag name="TIMING" val="|0.979|11.051"/>
  <p:tag name="ISPRING_SLIDE_ID_2" val="{E5D23726-BB84-45C0-A338-8B0448830570}"/>
</p:tagLst>
</file>

<file path=ppt/tags/tag3.xml><?xml version="1.0" encoding="utf-8"?>
<p:tagLst xmlns:a="http://schemas.openxmlformats.org/drawingml/2006/main" xmlns:r="http://schemas.openxmlformats.org/officeDocument/2006/relationships" xmlns:p="http://schemas.openxmlformats.org/presentationml/2006/main">
  <p:tag name="GENSWF_SLIDE_TITLE" val="KHỞI ĐỘNG 2"/>
  <p:tag name="ISPRING_SLIDE_INDENT_LEVEL" val="0"/>
  <p:tag name="ISPRING_PLAYER_LAYOUT_TYPE" val="Full"/>
  <p:tag name="ISPRING_CUSTOM_TIMING_USED" val="1"/>
  <p:tag name="GENSWF_ADVANCE_TIME" val="20.001"/>
  <p:tag name="TIMING" val="|0.979|11.051"/>
  <p:tag name="ISPRING_SLIDE_ID_2" val="{E5D23726-BB84-45C0-A338-8B0448830570}"/>
</p:tagLst>
</file>

<file path=ppt/tags/tag4.xml><?xml version="1.0" encoding="utf-8"?>
<p:tagLst xmlns:a="http://schemas.openxmlformats.org/drawingml/2006/main" xmlns:r="http://schemas.openxmlformats.org/officeDocument/2006/relationships" xmlns:p="http://schemas.openxmlformats.org/presentationml/2006/main">
  <p:tag name="GENSWF_SLIDE_TITLE" val="KHỞI ĐỘNG 2"/>
  <p:tag name="ISPRING_SLIDE_INDENT_LEVEL" val="0"/>
  <p:tag name="ISPRING_PLAYER_LAYOUT_TYPE" val="Full"/>
  <p:tag name="ISPRING_CUSTOM_TIMING_USED" val="1"/>
  <p:tag name="GENSWF_ADVANCE_TIME" val="20.001"/>
  <p:tag name="TIMING" val="|0.979|11.051"/>
  <p:tag name="ISPRING_SLIDE_ID_2" val="{E5D23726-BB84-45C0-A338-8B0448830570}"/>
</p:tagLst>
</file>

<file path=ppt/tags/tag5.xml><?xml version="1.0" encoding="utf-8"?>
<p:tagLst xmlns:a="http://schemas.openxmlformats.org/drawingml/2006/main" xmlns:r="http://schemas.openxmlformats.org/officeDocument/2006/relationships" xmlns:p="http://schemas.openxmlformats.org/presentationml/2006/main">
  <p:tag name="GENSWF_SLIDE_TITLE" val="VẬN DỤNG"/>
  <p:tag name="ISPRING_SLIDE_INDENT_LEVEL" val="0"/>
  <p:tag name="ISPRING_PLAYER_LAYOUT_TYPE" val="Full"/>
  <p:tag name="ISPRING_CUSTOM_TIMING_USED" val="1"/>
  <p:tag name="GENSWF_ADVANCE_TIME" val="45"/>
  <p:tag name="ISPRING_SLIDE_ID_2" val="{60790870-253B-48F8-A02B-89CB78522BE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TITLE" val="HƯỚNG DẪN CHUẨN BỊ BÀI"/>
  <p:tag name="ISPRING_PLAYER_LAYOUT_TYPE" val="Full"/>
  <p:tag name="GENSWF_ADVANCE_TIME" val="30.001"/>
  <p:tag name="TIMING" val="|0.65"/>
  <p:tag name="ISPRING_SLIDE_ID_2" val="{0B940279-A7AA-4175-A2AE-0F520167945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2308</Words>
  <Application>Microsoft Office PowerPoint</Application>
  <PresentationFormat>Custom</PresentationFormat>
  <Paragraphs>317</Paragraphs>
  <Slides>47</Slides>
  <Notes>6</Notes>
  <HiddenSlides>0</HiddenSlides>
  <MMClips>4</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 KHỞI ĐỘNG</vt:lpstr>
      <vt:lpstr>PowerPoint Presentation</vt:lpstr>
      <vt:lpstr> KHỞI ĐỘNG</vt:lpstr>
      <vt:lpstr> KHỞI ĐỘNG</vt:lpstr>
      <vt:lpstr>PowerPoint Presentation</vt:lpstr>
      <vt:lpstr>PowerPoint Presentation</vt:lpstr>
      <vt:lpstr> KHỞI ĐỘNG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thuvienhoclieu.com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thuvienhoclieu.com</dc:title>
  <dc:creator>thuvienhoclieu.com</dc:creator>
  <cp:keywords>thuvienhoclieu.com</cp:keywords>
  <dc:description>thuvienhoclieu.com</dc:description>
  <cp:lastModifiedBy/>
  <cp:revision>1</cp:revision>
  <dcterms:created xsi:type="dcterms:W3CDTF">2022-08-16T08:17:47Z</dcterms:created>
  <dcterms:modified xsi:type="dcterms:W3CDTF">2022-08-16T08:17:57Z</dcterms:modified>
</cp:coreProperties>
</file>